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4086" r:id="rId5"/>
  </p:sldMasterIdLst>
  <p:notesMasterIdLst>
    <p:notesMasterId r:id="rId19"/>
  </p:notesMasterIdLst>
  <p:sldIdLst>
    <p:sldId id="256" r:id="rId6"/>
    <p:sldId id="258" r:id="rId7"/>
    <p:sldId id="257" r:id="rId8"/>
    <p:sldId id="270" r:id="rId9"/>
    <p:sldId id="259" r:id="rId10"/>
    <p:sldId id="260" r:id="rId11"/>
    <p:sldId id="262" r:id="rId12"/>
    <p:sldId id="263" r:id="rId13"/>
    <p:sldId id="264" r:id="rId14"/>
    <p:sldId id="265" r:id="rId15"/>
    <p:sldId id="271" r:id="rId16"/>
    <p:sldId id="273" r:id="rId17"/>
    <p:sldId id="266" r:id="rId18"/>
  </p:sldIdLst>
  <p:sldSz cx="12192000" cy="6858000"/>
  <p:notesSz cx="6858000" cy="9144000"/>
  <p:embeddedFontLst>
    <p:embeddedFont>
      <p:font typeface="Century Gothic" panose="020B0502020202020204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A8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D7320D4-C2B8-4699-9CFD-9ADC3C08657C}">
  <a:tblStyle styleId="{DD7320D4-C2B8-4699-9CFD-9ADC3C08657C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EF"/>
          </a:solidFill>
        </a:fill>
      </a:tcStyle>
    </a:wholeTbl>
    <a:band1H>
      <a:tcTxStyle/>
      <a:tcStyle>
        <a:tcBdr/>
        <a:fill>
          <a:solidFill>
            <a:srgbClr val="D1DED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1DED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5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5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B301B821-A1FF-4177-AEE7-76D212191A09}" styleName="Vidējs stils 1 - izcēlum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48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ta Indena" userId="d7a7e505-ee5f-4668-88bf-c760d1964cf6" providerId="ADAL" clId="{8D63E42F-92C1-4AED-B236-E39F1D2260E9}"/>
    <pc:docChg chg="modSld">
      <pc:chgData name="Anita Indena" userId="d7a7e505-ee5f-4668-88bf-c760d1964cf6" providerId="ADAL" clId="{8D63E42F-92C1-4AED-B236-E39F1D2260E9}" dt="2025-02-13T13:27:10.369" v="0" actId="14734"/>
      <pc:docMkLst>
        <pc:docMk/>
      </pc:docMkLst>
      <pc:sldChg chg="modSp mod">
        <pc:chgData name="Anita Indena" userId="d7a7e505-ee5f-4668-88bf-c760d1964cf6" providerId="ADAL" clId="{8D63E42F-92C1-4AED-B236-E39F1D2260E9}" dt="2025-02-13T13:27:10.369" v="0" actId="14734"/>
        <pc:sldMkLst>
          <pc:docMk/>
          <pc:sldMk cId="2040011045" sldId="273"/>
        </pc:sldMkLst>
      </pc:sldChg>
    </pc:docChg>
  </pc:docChgLst>
  <pc:docChgLst>
    <pc:chgData name="Anita Indena" userId="d7a7e505-ee5f-4668-88bf-c760d1964cf6" providerId="ADAL" clId="{DBF9F88C-DB10-453E-B3A5-7592793C96D9}"/>
    <pc:docChg chg="undo custSel modSld">
      <pc:chgData name="Anita Indena" userId="d7a7e505-ee5f-4668-88bf-c760d1964cf6" providerId="ADAL" clId="{DBF9F88C-DB10-453E-B3A5-7592793C96D9}" dt="2025-07-31T09:26:05.705" v="36" actId="20577"/>
      <pc:docMkLst>
        <pc:docMk/>
      </pc:docMkLst>
      <pc:sldChg chg="modSp mod">
        <pc:chgData name="Anita Indena" userId="d7a7e505-ee5f-4668-88bf-c760d1964cf6" providerId="ADAL" clId="{DBF9F88C-DB10-453E-B3A5-7592793C96D9}" dt="2025-07-31T09:26:05.705" v="36" actId="20577"/>
        <pc:sldMkLst>
          <pc:docMk/>
          <pc:sldMk cId="2040011045" sldId="273"/>
        </pc:sldMkLst>
      </pc:sldChg>
    </pc:docChg>
  </pc:docChgLst>
  <pc:docChgLst>
    <pc:chgData name="Anita Teriņa" userId="d7a7e505-ee5f-4668-88bf-c760d1964cf6" providerId="ADAL" clId="{6960440B-D19F-4C83-9EAC-06568AD566B8}"/>
    <pc:docChg chg="custSel modSld">
      <pc:chgData name="Anita Teriņa" userId="d7a7e505-ee5f-4668-88bf-c760d1964cf6" providerId="ADAL" clId="{6960440B-D19F-4C83-9EAC-06568AD566B8}" dt="2025-10-20T11:32:37.180" v="127" actId="20577"/>
      <pc:docMkLst>
        <pc:docMk/>
      </pc:docMkLst>
      <pc:sldChg chg="delSp modSp mod">
        <pc:chgData name="Anita Teriņa" userId="d7a7e505-ee5f-4668-88bf-c760d1964cf6" providerId="ADAL" clId="{6960440B-D19F-4C83-9EAC-06568AD566B8}" dt="2025-10-20T11:28:41.754" v="15" actId="14100"/>
        <pc:sldMkLst>
          <pc:docMk/>
          <pc:sldMk cId="0" sldId="256"/>
        </pc:sldMkLst>
        <pc:spChg chg="del mod">
          <ac:chgData name="Anita Teriņa" userId="d7a7e505-ee5f-4668-88bf-c760d1964cf6" providerId="ADAL" clId="{6960440B-D19F-4C83-9EAC-06568AD566B8}" dt="2025-10-20T11:28:35.224" v="13" actId="478"/>
          <ac:spMkLst>
            <pc:docMk/>
            <pc:sldMk cId="0" sldId="256"/>
            <ac:spMk id="4" creationId="{88BF5633-63B9-3C90-E6A5-E96CCC574FDA}"/>
          </ac:spMkLst>
        </pc:spChg>
        <pc:spChg chg="mod">
          <ac:chgData name="Anita Teriņa" userId="d7a7e505-ee5f-4668-88bf-c760d1964cf6" providerId="ADAL" clId="{6960440B-D19F-4C83-9EAC-06568AD566B8}" dt="2025-10-20T11:28:41.754" v="15" actId="14100"/>
          <ac:spMkLst>
            <pc:docMk/>
            <pc:sldMk cId="0" sldId="256"/>
            <ac:spMk id="15362" creationId="{E1D4A621-4C7F-DAA9-E6DF-A7FC063E9AE5}"/>
          </ac:spMkLst>
        </pc:spChg>
      </pc:sldChg>
      <pc:sldChg chg="modSp mod">
        <pc:chgData name="Anita Teriņa" userId="d7a7e505-ee5f-4668-88bf-c760d1964cf6" providerId="ADAL" clId="{6960440B-D19F-4C83-9EAC-06568AD566B8}" dt="2025-10-20T11:30:35.540" v="102" actId="20577"/>
        <pc:sldMkLst>
          <pc:docMk/>
          <pc:sldMk cId="0" sldId="258"/>
        </pc:sldMkLst>
        <pc:spChg chg="mod">
          <ac:chgData name="Anita Teriņa" userId="d7a7e505-ee5f-4668-88bf-c760d1964cf6" providerId="ADAL" clId="{6960440B-D19F-4C83-9EAC-06568AD566B8}" dt="2025-10-20T11:30:18.952" v="45" actId="6549"/>
          <ac:spMkLst>
            <pc:docMk/>
            <pc:sldMk cId="0" sldId="258"/>
            <ac:spMk id="19458" creationId="{5EE7FBFD-F843-1CD6-3A75-3D3B3C6D7622}"/>
          </ac:spMkLst>
        </pc:spChg>
        <pc:spChg chg="mod">
          <ac:chgData name="Anita Teriņa" userId="d7a7e505-ee5f-4668-88bf-c760d1964cf6" providerId="ADAL" clId="{6960440B-D19F-4C83-9EAC-06568AD566B8}" dt="2025-10-20T11:30:35.540" v="102" actId="20577"/>
          <ac:spMkLst>
            <pc:docMk/>
            <pc:sldMk cId="0" sldId="258"/>
            <ac:spMk id="23555" creationId="{84210E6D-3AA6-06DB-864F-15571917B5E4}"/>
          </ac:spMkLst>
        </pc:spChg>
      </pc:sldChg>
      <pc:sldChg chg="modSp mod">
        <pc:chgData name="Anita Teriņa" userId="d7a7e505-ee5f-4668-88bf-c760d1964cf6" providerId="ADAL" clId="{6960440B-D19F-4C83-9EAC-06568AD566B8}" dt="2025-10-20T11:31:35.480" v="105" actId="20577"/>
        <pc:sldMkLst>
          <pc:docMk/>
          <pc:sldMk cId="0" sldId="264"/>
        </pc:sldMkLst>
        <pc:graphicFrameChg chg="modGraphic">
          <ac:chgData name="Anita Teriņa" userId="d7a7e505-ee5f-4668-88bf-c760d1964cf6" providerId="ADAL" clId="{6960440B-D19F-4C83-9EAC-06568AD566B8}" dt="2025-10-20T11:31:35.480" v="105" actId="20577"/>
          <ac:graphicFrameMkLst>
            <pc:docMk/>
            <pc:sldMk cId="0" sldId="264"/>
            <ac:graphicFrameMk id="287" creationId="{D5F7C06D-F311-4856-3157-C3FE321BB962}"/>
          </ac:graphicFrameMkLst>
        </pc:graphicFrameChg>
      </pc:sldChg>
      <pc:sldChg chg="modSp mod">
        <pc:chgData name="Anita Teriņa" userId="d7a7e505-ee5f-4668-88bf-c760d1964cf6" providerId="ADAL" clId="{6960440B-D19F-4C83-9EAC-06568AD566B8}" dt="2025-10-20T11:32:37.180" v="127" actId="20577"/>
        <pc:sldMkLst>
          <pc:docMk/>
          <pc:sldMk cId="2040011045" sldId="273"/>
        </pc:sldMkLst>
        <pc:graphicFrameChg chg="modGraphic">
          <ac:chgData name="Anita Teriņa" userId="d7a7e505-ee5f-4668-88bf-c760d1964cf6" providerId="ADAL" clId="{6960440B-D19F-4C83-9EAC-06568AD566B8}" dt="2025-10-20T11:32:37.180" v="127" actId="20577"/>
          <ac:graphicFrameMkLst>
            <pc:docMk/>
            <pc:sldMk cId="2040011045" sldId="273"/>
            <ac:graphicFrameMk id="4" creationId="{D67E3F0A-C5D9-4F94-2FEB-665BD453499B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Google Shape;3;n">
            <a:extLst>
              <a:ext uri="{FF2B5EF4-FFF2-40B4-BE49-F238E27FC236}">
                <a16:creationId xmlns:a16="http://schemas.microsoft.com/office/drawing/2014/main" id="{5ABD7E18-A153-2D14-07B2-CA04E8D5B630}"/>
              </a:ext>
            </a:extLst>
          </p:cNvPr>
          <p:cNvSpPr txBox="1">
            <a:spLocks noGrp="1" noChangeArrowheads="1"/>
          </p:cNvSpPr>
          <p:nvPr>
            <p:ph type="hdr" idx="2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39" name="Google Shape;4;n">
            <a:extLst>
              <a:ext uri="{FF2B5EF4-FFF2-40B4-BE49-F238E27FC236}">
                <a16:creationId xmlns:a16="http://schemas.microsoft.com/office/drawing/2014/main" id="{7FB01B13-5D41-2CF7-7AB8-E0206BB17B66}"/>
              </a:ext>
            </a:extLst>
          </p:cNvPr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8436" name="Google Shape;5;n">
            <a:extLst>
              <a:ext uri="{FF2B5EF4-FFF2-40B4-BE49-F238E27FC236}">
                <a16:creationId xmlns:a16="http://schemas.microsoft.com/office/drawing/2014/main" id="{62E52440-862B-B2B3-B869-86476B863713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 bwMode="auto">
          <a:xfrm>
            <a:off x="685800" y="1143000"/>
            <a:ext cx="5486400" cy="308610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7" name="Google Shape;6;n">
            <a:extLst>
              <a:ext uri="{FF2B5EF4-FFF2-40B4-BE49-F238E27FC236}">
                <a16:creationId xmlns:a16="http://schemas.microsoft.com/office/drawing/2014/main" id="{814B5E11-6A04-AF59-480E-413A8D7C845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  <p:sp>
        <p:nvSpPr>
          <p:cNvPr id="14342" name="Google Shape;7;n">
            <a:extLst>
              <a:ext uri="{FF2B5EF4-FFF2-40B4-BE49-F238E27FC236}">
                <a16:creationId xmlns:a16="http://schemas.microsoft.com/office/drawing/2014/main" id="{D880EE03-D50C-EEC4-7ED7-C90571826D8E}"/>
              </a:ext>
            </a:extLst>
          </p:cNvPr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3" name="Google Shape;8;n">
            <a:extLst>
              <a:ext uri="{FF2B5EF4-FFF2-40B4-BE49-F238E27FC236}">
                <a16:creationId xmlns:a16="http://schemas.microsoft.com/office/drawing/2014/main" id="{1F521B11-6BAC-AAB6-603B-DF33B99969C7}"/>
              </a:ext>
            </a:extLst>
          </p:cNvPr>
          <p:cNvSpPr txBox="1">
            <a:spLocks noGrp="1" noChangeArrowheads="1"/>
          </p:cNvSpPr>
          <p:nvPr>
            <p:ph type="sldNum" idx="12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>
              <a:defRPr/>
            </a:pPr>
            <a:fld id="{1738BA71-8D6C-4498-9B80-32B33780D58F}" type="slidenum">
              <a:rPr lang="lv-LV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Google Shape;235;p1:notes">
            <a:extLst>
              <a:ext uri="{FF2B5EF4-FFF2-40B4-BE49-F238E27FC236}">
                <a16:creationId xmlns:a16="http://schemas.microsoft.com/office/drawing/2014/main" id="{9A170A03-5277-EF77-8146-03D2DB37665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en-US" altLang="en-US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0483" name="Google Shape;236;p1:notes">
            <a:extLst>
              <a:ext uri="{FF2B5EF4-FFF2-40B4-BE49-F238E27FC236}">
                <a16:creationId xmlns:a16="http://schemas.microsoft.com/office/drawing/2014/main" id="{24DF3BF3-9E20-9339-33BB-E244CD37E35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F110420-0574-6494-C691-DA5310548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Google Shape;289;p10:notes">
            <a:extLst>
              <a:ext uri="{FF2B5EF4-FFF2-40B4-BE49-F238E27FC236}">
                <a16:creationId xmlns:a16="http://schemas.microsoft.com/office/drawing/2014/main" id="{4FEF43BC-F114-8B2B-0E66-DB3B277BE91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en-US" altLang="en-US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6867" name="Google Shape;290;p10:notes">
            <a:extLst>
              <a:ext uri="{FF2B5EF4-FFF2-40B4-BE49-F238E27FC236}">
                <a16:creationId xmlns:a16="http://schemas.microsoft.com/office/drawing/2014/main" id="{B9C60776-D510-CED4-2CB7-1FA6C7F4D663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833293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6A5126B-E7F8-B9FE-E517-988C72CB2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Google Shape;289;p10:notes">
            <a:extLst>
              <a:ext uri="{FF2B5EF4-FFF2-40B4-BE49-F238E27FC236}">
                <a16:creationId xmlns:a16="http://schemas.microsoft.com/office/drawing/2014/main" id="{8CFADA36-5EC1-75A3-B968-6A8D10EB68E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en-US" altLang="en-US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6867" name="Google Shape;290;p10:notes">
            <a:extLst>
              <a:ext uri="{FF2B5EF4-FFF2-40B4-BE49-F238E27FC236}">
                <a16:creationId xmlns:a16="http://schemas.microsoft.com/office/drawing/2014/main" id="{2BC2BB7C-909E-603C-F3C6-3ADCDA8EE3A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121026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Google Shape;295;p11:notes">
            <a:extLst>
              <a:ext uri="{FF2B5EF4-FFF2-40B4-BE49-F238E27FC236}">
                <a16:creationId xmlns:a16="http://schemas.microsoft.com/office/drawing/2014/main" id="{0967D1F9-8DC4-A238-9BAE-5548F98EB05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en-US" altLang="en-US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0963" name="Google Shape;296;p11:notes">
            <a:extLst>
              <a:ext uri="{FF2B5EF4-FFF2-40B4-BE49-F238E27FC236}">
                <a16:creationId xmlns:a16="http://schemas.microsoft.com/office/drawing/2014/main" id="{9E5E5C04-B7BD-296E-B4C5-CA251BD9B731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Google Shape;247;p3:notes">
            <a:extLst>
              <a:ext uri="{FF2B5EF4-FFF2-40B4-BE49-F238E27FC236}">
                <a16:creationId xmlns:a16="http://schemas.microsoft.com/office/drawing/2014/main" id="{16DF6FC3-A647-5C60-FDF3-BC18EAB966C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en-US" altLang="en-US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4579" name="Google Shape;248;p3:notes">
            <a:extLst>
              <a:ext uri="{FF2B5EF4-FFF2-40B4-BE49-F238E27FC236}">
                <a16:creationId xmlns:a16="http://schemas.microsoft.com/office/drawing/2014/main" id="{533F14BE-99E9-4F98-51F4-4166033412C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Google Shape;241;p2:notes">
            <a:extLst>
              <a:ext uri="{FF2B5EF4-FFF2-40B4-BE49-F238E27FC236}">
                <a16:creationId xmlns:a16="http://schemas.microsoft.com/office/drawing/2014/main" id="{4C036341-F8F8-A5F9-070E-BA414CAF76E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en-US" altLang="en-US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2531" name="Google Shape;242;p2:notes">
            <a:extLst>
              <a:ext uri="{FF2B5EF4-FFF2-40B4-BE49-F238E27FC236}">
                <a16:creationId xmlns:a16="http://schemas.microsoft.com/office/drawing/2014/main" id="{0922ED42-8612-D4D7-8E46-33B6971F137F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Google Shape;253;p4:notes">
            <a:extLst>
              <a:ext uri="{FF2B5EF4-FFF2-40B4-BE49-F238E27FC236}">
                <a16:creationId xmlns:a16="http://schemas.microsoft.com/office/drawing/2014/main" id="{6B80A67F-14B8-54CB-ABAA-6442C181C2F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en-US" altLang="en-US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8675" name="Google Shape;254;p4:notes">
            <a:extLst>
              <a:ext uri="{FF2B5EF4-FFF2-40B4-BE49-F238E27FC236}">
                <a16:creationId xmlns:a16="http://schemas.microsoft.com/office/drawing/2014/main" id="{1075F337-CFC1-513A-98AD-1DAE755D6DE7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Google Shape;259;p5:notes">
            <a:extLst>
              <a:ext uri="{FF2B5EF4-FFF2-40B4-BE49-F238E27FC236}">
                <a16:creationId xmlns:a16="http://schemas.microsoft.com/office/drawing/2014/main" id="{8CFCC155-0554-7BCC-5FCD-E3B1730A5D1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en-US" altLang="en-US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0723" name="Google Shape;260;p5:notes">
            <a:extLst>
              <a:ext uri="{FF2B5EF4-FFF2-40B4-BE49-F238E27FC236}">
                <a16:creationId xmlns:a16="http://schemas.microsoft.com/office/drawing/2014/main" id="{A3A78B11-E90E-2A8E-720B-7B6C267A6A85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Google Shape;271;p7:notes">
            <a:extLst>
              <a:ext uri="{FF2B5EF4-FFF2-40B4-BE49-F238E27FC236}">
                <a16:creationId xmlns:a16="http://schemas.microsoft.com/office/drawing/2014/main" id="{597A43E8-ED85-132B-0B90-B77E38E8C96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en-US" altLang="en-US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2771" name="Google Shape;272;p7:notes">
            <a:extLst>
              <a:ext uri="{FF2B5EF4-FFF2-40B4-BE49-F238E27FC236}">
                <a16:creationId xmlns:a16="http://schemas.microsoft.com/office/drawing/2014/main" id="{542BE637-ABC0-F18E-0DFE-041A782D120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Google Shape;277;p8:notes">
            <a:extLst>
              <a:ext uri="{FF2B5EF4-FFF2-40B4-BE49-F238E27FC236}">
                <a16:creationId xmlns:a16="http://schemas.microsoft.com/office/drawing/2014/main" id="{A038E200-2ABE-FC2F-F014-C414427F921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en-US" altLang="en-US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4819" name="Google Shape;278;p8:notes">
            <a:extLst>
              <a:ext uri="{FF2B5EF4-FFF2-40B4-BE49-F238E27FC236}">
                <a16:creationId xmlns:a16="http://schemas.microsoft.com/office/drawing/2014/main" id="{DDB04AE7-0E6C-490D-92EE-2DA13BBF0B03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Google Shape;283;p9:notes">
            <a:extLst>
              <a:ext uri="{FF2B5EF4-FFF2-40B4-BE49-F238E27FC236}">
                <a16:creationId xmlns:a16="http://schemas.microsoft.com/office/drawing/2014/main" id="{00CD74DF-FC6D-F426-B62B-700B449A06F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en-US" altLang="en-US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6627" name="Google Shape;284;p9:notes">
            <a:extLst>
              <a:ext uri="{FF2B5EF4-FFF2-40B4-BE49-F238E27FC236}">
                <a16:creationId xmlns:a16="http://schemas.microsoft.com/office/drawing/2014/main" id="{15911436-3106-0705-345B-CC1704DF7E1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Google Shape;289;p10:notes">
            <a:extLst>
              <a:ext uri="{FF2B5EF4-FFF2-40B4-BE49-F238E27FC236}">
                <a16:creationId xmlns:a16="http://schemas.microsoft.com/office/drawing/2014/main" id="{14C493AF-DD5A-563E-BF4C-B66A81A13D5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en-US" altLang="en-US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6867" name="Google Shape;290;p10:notes">
            <a:extLst>
              <a:ext uri="{FF2B5EF4-FFF2-40B4-BE49-F238E27FC236}">
                <a16:creationId xmlns:a16="http://schemas.microsoft.com/office/drawing/2014/main" id="{0287C281-39DE-D11E-B14C-61A90A8E40E9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/>
              <a:t> 1.2.1.2.i.2/1/24/A/CFLA/001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97622F-8C5D-4883-8224-DF19AEB52714}" type="slidenum">
              <a:rPr lang="lv-LV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874663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/>
              <a:t> 1.2.1.2.i.2/1/24/A/CFLA/001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97622F-8C5D-4883-8224-DF19AEB52714}" type="slidenum">
              <a:rPr lang="lv-LV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098684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/>
              <a:t> 1.2.1.2.i.2/1/24/A/CFLA/001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97622F-8C5D-4883-8224-DF19AEB52714}" type="slidenum">
              <a:rPr lang="lv-LV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5092403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/>
              <a:t> 1.2.1.2.i.2/1/24/A/CFLA/001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97622F-8C5D-4883-8224-DF19AEB52714}" type="slidenum">
              <a:rPr lang="lv-LV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3252942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/>
              <a:t> 1.2.1.2.i.2/1/24/A/CFLA/001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97622F-8C5D-4883-8224-DF19AEB52714}" type="slidenum">
              <a:rPr lang="lv-LV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98425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/>
              <a:t> 1.2.1.2.i.2/1/24/A/CFLA/001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97622F-8C5D-4883-8224-DF19AEB52714}" type="slidenum">
              <a:rPr lang="lv-LV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3909990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/>
              <a:t> 1.2.1.2.i.2/1/24/A/CFLA/001</a:t>
            </a: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97622F-8C5D-4883-8224-DF19AEB52714}" type="slidenum">
              <a:rPr lang="lv-LV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3018678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/>
              <a:t> 1.2.1.2.i.2/1/24/A/CFLA/001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97622F-8C5D-4883-8224-DF19AEB52714}" type="slidenum">
              <a:rPr lang="lv-LV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2375313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nn-NO" altLang="en-US"/>
              <a:t> 1.2.1.2.i.2/1/24/A/CFLA/001</a:t>
            </a: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97622F-8C5D-4883-8224-DF19AEB52714}" type="slidenum">
              <a:rPr lang="lv-LV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9671217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nn-NO" altLang="en-US"/>
              <a:t> 1.2.1.2.i.2/1/24/A/CFLA/001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997622F-8C5D-4883-8224-DF19AEB52714}" type="slidenum">
              <a:rPr lang="lv-LV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8978640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/>
              <a:t> 1.2.1.2.i.2/1/24/A/CFLA/001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97622F-8C5D-4883-8224-DF19AEB52714}" type="slidenum">
              <a:rPr lang="lv-LV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3247550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nn-NO" altLang="en-US"/>
              <a:t> 1.2.1.2.i.2/1/24/A/CFLA/001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997622F-8C5D-4883-8224-DF19AEB52714}" type="slidenum">
              <a:rPr lang="lv-LV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405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7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238;p1">
            <a:extLst>
              <a:ext uri="{FF2B5EF4-FFF2-40B4-BE49-F238E27FC236}">
                <a16:creationId xmlns:a16="http://schemas.microsoft.com/office/drawing/2014/main" id="{E1D4A621-4C7F-DAA9-E6DF-A7FC063E9AE5}"/>
              </a:ext>
            </a:extLst>
          </p:cNvPr>
          <p:cNvSpPr txBox="1">
            <a:spLocks noGrp="1" noChangeArrowheads="1"/>
          </p:cNvSpPr>
          <p:nvPr>
            <p:ph type="ctrTitle"/>
          </p:nvPr>
        </p:nvSpPr>
        <p:spPr>
          <a:xfrm>
            <a:off x="2449286" y="842963"/>
            <a:ext cx="6462702" cy="135413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rgbClr val="EBEBEB"/>
              </a:buClr>
              <a:buSzPts val="3200"/>
              <a:buFont typeface="Century Gothic" panose="020B0502020202020204" pitchFamily="34" charset="0"/>
              <a:buNone/>
              <a:defRPr/>
            </a:pPr>
            <a:r>
              <a:rPr lang="lv-LV" altLang="en-US" sz="32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Pētījuma nosaukums</a:t>
            </a:r>
            <a:br>
              <a:rPr lang="lv-LV" altLang="en-US" sz="3200" b="1">
                <a:solidFill>
                  <a:srgbClr val="EBEBEB"/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</a:br>
            <a:endParaRPr lang="en-US" altLang="en-US" sz="3200" b="1">
              <a:solidFill>
                <a:srgbClr val="EBEBEB"/>
              </a:solidFill>
              <a:latin typeface="Calibri"/>
              <a:ea typeface="Calibri"/>
              <a:cs typeface="Calibri"/>
              <a:sym typeface="Century Gothic" panose="020B0502020202020204" pitchFamily="34" charset="0"/>
            </a:endParaRPr>
          </a:p>
        </p:txBody>
      </p:sp>
      <p:sp>
        <p:nvSpPr>
          <p:cNvPr id="15363" name="Google Shape;239;p1">
            <a:extLst>
              <a:ext uri="{FF2B5EF4-FFF2-40B4-BE49-F238E27FC236}">
                <a16:creationId xmlns:a16="http://schemas.microsoft.com/office/drawing/2014/main" id="{5889D199-E279-002F-17F0-2D9E64B0CF95}"/>
              </a:ext>
            </a:extLst>
          </p:cNvPr>
          <p:cNvSpPr txBox="1">
            <a:spLocks noGrp="1" noChangeArrowheads="1"/>
          </p:cNvSpPr>
          <p:nvPr>
            <p:ph type="subTitle" idx="1"/>
          </p:nvPr>
        </p:nvSpPr>
        <p:spPr>
          <a:xfrm>
            <a:off x="7674428" y="4414838"/>
            <a:ext cx="4092123" cy="1600200"/>
          </a:xfrm>
        </p:spPr>
        <p:txBody>
          <a:bodyPr rtlCol="0">
            <a:normAutofit/>
          </a:bodyPr>
          <a:lstStyle/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buSzPts val="1400"/>
              <a:buFont typeface="Noto Sans Symbols"/>
              <a:buNone/>
              <a:defRPr/>
            </a:pPr>
            <a:r>
              <a:rPr lang="lv-LV" altLang="en-US" sz="200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Uzņēmuma nosaukums</a:t>
            </a:r>
          </a:p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buSzPts val="1400"/>
              <a:buFont typeface="Noto Sans Symbols"/>
              <a:buNone/>
              <a:defRPr/>
            </a:pPr>
            <a:endParaRPr lang="lv-LV" altLang="en-US" sz="200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entury Gothic" panose="020B0502020202020204" pitchFamily="34" charset="0"/>
            </a:endParaRPr>
          </a:p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buSzPts val="1400"/>
              <a:buFont typeface="Noto Sans Symbols"/>
              <a:buNone/>
              <a:defRPr/>
            </a:pPr>
            <a:r>
              <a:rPr lang="lv-LV" altLang="en-US" sz="200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pREZENTĒTĀJS</a:t>
            </a:r>
          </a:p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buSzPts val="1400"/>
              <a:buFont typeface="Noto Sans Symbols"/>
              <a:buNone/>
              <a:defRPr/>
            </a:pPr>
            <a:r>
              <a:rPr lang="lv-LV" altLang="en-US" sz="200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Prezentēšanas datums</a:t>
            </a:r>
            <a:endParaRPr lang="en-US" altLang="en-US" sz="200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entury Gothic" panose="020B0502020202020204" pitchFamily="34" charset="0"/>
            </a:endParaRPr>
          </a:p>
        </p:txBody>
      </p:sp>
      <p:sp>
        <p:nvSpPr>
          <p:cNvPr id="19461" name="Slaida numura vietturis 3">
            <a:extLst>
              <a:ext uri="{FF2B5EF4-FFF2-40B4-BE49-F238E27FC236}">
                <a16:creationId xmlns:a16="http://schemas.microsoft.com/office/drawing/2014/main" id="{9DE4006A-224D-3225-C1FF-A16C9E3242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21AAB4A0-848B-482D-8D29-21BBC8237729}" type="slidenum">
              <a:rPr lang="lv-LV" altLang="en-US" smtClean="0">
                <a:solidFill>
                  <a:srgbClr val="FEFFFF"/>
                </a:solidFill>
                <a:latin typeface="Calibri"/>
                <a:ea typeface="Calibri"/>
                <a:cs typeface="Calibri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</a:t>
            </a:fld>
            <a:endParaRPr lang="en-US" altLang="en-US">
              <a:solidFill>
                <a:srgbClr val="FE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FB72AA7-C628-79B9-7D3C-DAC4F3C3F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343" y="5527440"/>
            <a:ext cx="912787" cy="51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8515DA56-CBE6-D623-A4C8-9267BB7A8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z="1000" dirty="0"/>
              <a:t> 1.2.1.2.i.2/1/24/A/CFLA/001</a:t>
            </a:r>
            <a:endParaRPr lang="lv-LV" sz="1000">
              <a:ea typeface="Calibri"/>
              <a:cs typeface="Calibri"/>
            </a:endParaRPr>
          </a:p>
        </p:txBody>
      </p:sp>
      <p:pic>
        <p:nvPicPr>
          <p:cNvPr id="6" name="Attēls 5" descr="Pašvaldība uzlabos vides pieejamību sociālo pakalpojumu ēkās – Rīgas  valstspilsētas Īpašuma departaments">
            <a:extLst>
              <a:ext uri="{FF2B5EF4-FFF2-40B4-BE49-F238E27FC236}">
                <a16:creationId xmlns:a16="http://schemas.microsoft.com/office/drawing/2014/main" id="{D373D969-3BDC-2289-C7F5-6C94ED1D96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5450235"/>
            <a:ext cx="1495424" cy="662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Google Shape;292;p10">
            <a:extLst>
              <a:ext uri="{FF2B5EF4-FFF2-40B4-BE49-F238E27FC236}">
                <a16:creationId xmlns:a16="http://schemas.microsoft.com/office/drawing/2014/main" id="{6C980CF0-C5B6-598F-9F93-216F40FD0171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154083" y="793593"/>
            <a:ext cx="10058400" cy="92559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EBEBEB"/>
              </a:buClr>
              <a:buSzPts val="3600"/>
              <a:buFont typeface="Century Gothic" panose="020B0502020202020204" pitchFamily="34" charset="0"/>
              <a:buNone/>
              <a:defRPr/>
            </a:pPr>
            <a:r>
              <a:rPr lang="lv-LV" altLang="en-US" sz="32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Projekta ieguldījums KC</a:t>
            </a:r>
            <a:endParaRPr lang="en-US" altLang="en-US" sz="3200" b="1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entury Gothic" panose="020B0502020202020204" pitchFamily="34" charset="0"/>
            </a:endParaRPr>
          </a:p>
        </p:txBody>
      </p:sp>
      <p:sp>
        <p:nvSpPr>
          <p:cNvPr id="35843" name="Google Shape;293;p10">
            <a:extLst>
              <a:ext uri="{FF2B5EF4-FFF2-40B4-BE49-F238E27FC236}">
                <a16:creationId xmlns:a16="http://schemas.microsoft.com/office/drawing/2014/main" id="{A89AF9BA-2B9F-10D1-A07E-CA4A87797B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04963" y="1905000"/>
            <a:ext cx="9899650" cy="4006850"/>
          </a:xfrm>
        </p:spPr>
        <p:txBody>
          <a:bodyPr vert="horz" lIns="0" tIns="45720" rIns="0" bIns="45720" rtlCol="0" anchor="t">
            <a:normAutofit/>
          </a:bodyPr>
          <a:lstStyle/>
          <a:p>
            <a:pPr eaLnBrk="1" hangingPunct="1">
              <a:spcBef>
                <a:spcPct val="0"/>
              </a:spcBef>
              <a:buSzPts val="1400"/>
              <a:buFont typeface="Wingdings" panose="05000000000000000000" pitchFamily="2" charset="2"/>
              <a:buChar char="ü"/>
            </a:pPr>
            <a:r>
              <a:rPr lang="lv-LV" altLang="en-US" dirty="0">
                <a:solidFill>
                  <a:srgbClr val="3F3F3F"/>
                </a:solidFill>
                <a:highlight>
                  <a:srgbClr val="FFFF00"/>
                </a:highlight>
                <a:cs typeface="Arial"/>
                <a:sym typeface="Century Gothic" panose="020B0502020202020204" pitchFamily="34" charset="0"/>
              </a:rPr>
              <a:t>X</a:t>
            </a:r>
            <a:r>
              <a:rPr lang="lv-LV" altLang="en-US" dirty="0">
                <a:solidFill>
                  <a:srgbClr val="3F3F3F"/>
                </a:solidFill>
                <a:cs typeface="Arial"/>
                <a:sym typeface="Century Gothic" panose="020B0502020202020204" pitchFamily="34" charset="0"/>
              </a:rPr>
              <a:t> gadu laikā piesaistīt privāto P&amp;A līdzfinansējumu </a:t>
            </a:r>
            <a:r>
              <a:rPr lang="lv-LV" altLang="en-US" dirty="0">
                <a:solidFill>
                  <a:srgbClr val="3F3F3F"/>
                </a:solidFill>
                <a:highlight>
                  <a:srgbClr val="FFFF00"/>
                </a:highlight>
                <a:cs typeface="Arial"/>
                <a:sym typeface="Century Gothic" panose="020B0502020202020204" pitchFamily="34" charset="0"/>
              </a:rPr>
              <a:t>xx</a:t>
            </a:r>
            <a:r>
              <a:rPr lang="lv-LV" altLang="en-US" dirty="0">
                <a:solidFill>
                  <a:srgbClr val="3F3F3F"/>
                </a:solidFill>
                <a:cs typeface="Arial"/>
                <a:sym typeface="Century Gothic" panose="020B0502020202020204" pitchFamily="34" charset="0"/>
              </a:rPr>
              <a:t> € apmērā</a:t>
            </a:r>
            <a:endParaRPr lang="en-US" altLang="en-US" dirty="0">
              <a:solidFill>
                <a:srgbClr val="3F3F3F"/>
              </a:solidFill>
              <a:cs typeface="Arial"/>
              <a:sym typeface="Century Gothic" panose="020B0502020202020204" pitchFamily="34" charset="0"/>
            </a:endParaRPr>
          </a:p>
          <a:p>
            <a:pPr eaLnBrk="1" hangingPunct="1">
              <a:buSzPts val="1400"/>
              <a:buFont typeface="Wingdings" panose="05000000000000000000" pitchFamily="2" charset="2"/>
              <a:buChar char="ü"/>
            </a:pPr>
            <a:r>
              <a:rPr lang="lv-LV" altLang="en-US" dirty="0">
                <a:solidFill>
                  <a:srgbClr val="3F3F3F"/>
                </a:solidFill>
                <a:cs typeface="Arial"/>
                <a:sym typeface="Century Gothic" panose="020B0502020202020204" pitchFamily="34" charset="0"/>
              </a:rPr>
              <a:t>Radīt </a:t>
            </a:r>
            <a:r>
              <a:rPr lang="lv-LV" altLang="en-US" dirty="0">
                <a:solidFill>
                  <a:srgbClr val="3F3F3F"/>
                </a:solidFill>
                <a:highlight>
                  <a:srgbClr val="FFFF00"/>
                </a:highlight>
                <a:cs typeface="Arial"/>
                <a:sym typeface="Century Gothic" panose="020B0502020202020204" pitchFamily="34" charset="0"/>
              </a:rPr>
              <a:t>X</a:t>
            </a:r>
            <a:r>
              <a:rPr lang="lv-LV" altLang="en-US" dirty="0">
                <a:solidFill>
                  <a:srgbClr val="3F3F3F"/>
                </a:solidFill>
                <a:cs typeface="Arial"/>
                <a:sym typeface="Century Gothic" panose="020B0502020202020204" pitchFamily="34" charset="0"/>
              </a:rPr>
              <a:t> inovatīvus produktus</a:t>
            </a:r>
            <a:endParaRPr lang="en-US" altLang="en-US" dirty="0">
              <a:solidFill>
                <a:srgbClr val="3F3F3F"/>
              </a:solidFill>
              <a:cs typeface="Arial"/>
              <a:sym typeface="Century Gothic" panose="020B0502020202020204" pitchFamily="34" charset="0"/>
            </a:endParaRPr>
          </a:p>
          <a:p>
            <a:pPr eaLnBrk="1" hangingPunct="1">
              <a:buSzPts val="1400"/>
              <a:buFont typeface="Wingdings" panose="05000000000000000000" pitchFamily="2" charset="2"/>
              <a:buChar char="ü"/>
            </a:pPr>
            <a:r>
              <a:rPr lang="lv-LV" altLang="en-US" dirty="0">
                <a:solidFill>
                  <a:srgbClr val="3F3F3F"/>
                </a:solidFill>
                <a:cs typeface="Arial"/>
                <a:sym typeface="Century Gothic" panose="020B0502020202020204" pitchFamily="34" charset="0"/>
              </a:rPr>
              <a:t>Radīt </a:t>
            </a:r>
            <a:r>
              <a:rPr lang="lv-LV" altLang="en-US" dirty="0">
                <a:solidFill>
                  <a:srgbClr val="3F3F3F"/>
                </a:solidFill>
                <a:highlight>
                  <a:srgbClr val="FFFF00"/>
                </a:highlight>
                <a:cs typeface="Arial"/>
                <a:sym typeface="Century Gothic" panose="020B0502020202020204" pitchFamily="34" charset="0"/>
              </a:rPr>
              <a:t>X</a:t>
            </a:r>
            <a:r>
              <a:rPr lang="lv-LV" altLang="en-US" dirty="0">
                <a:solidFill>
                  <a:srgbClr val="3F3F3F"/>
                </a:solidFill>
                <a:cs typeface="Arial"/>
                <a:sym typeface="Century Gothic" panose="020B0502020202020204" pitchFamily="34" charset="0"/>
              </a:rPr>
              <a:t> inovatīvas ražošanas/apstrādes tehnoloģijas</a:t>
            </a:r>
            <a:endParaRPr lang="en-US" altLang="en-US" dirty="0">
              <a:solidFill>
                <a:srgbClr val="3F3F3F"/>
              </a:solidFill>
              <a:cs typeface="Arial"/>
              <a:sym typeface="Century Gothic" panose="020B0502020202020204" pitchFamily="34" charset="0"/>
            </a:endParaRPr>
          </a:p>
          <a:p>
            <a:pPr eaLnBrk="1" hangingPunct="1">
              <a:buSzPts val="1400"/>
              <a:buFont typeface="Wingdings" panose="05000000000000000000" pitchFamily="2" charset="2"/>
              <a:buChar char="ü"/>
            </a:pPr>
            <a:r>
              <a:rPr lang="lv-LV" altLang="en-US" dirty="0">
                <a:solidFill>
                  <a:srgbClr val="3F3F3F"/>
                </a:solidFill>
                <a:cs typeface="Arial"/>
                <a:sym typeface="Century Gothic" panose="020B0502020202020204" pitchFamily="34" charset="0"/>
              </a:rPr>
              <a:t>Palielināt eksporta apjomu par </a:t>
            </a:r>
            <a:r>
              <a:rPr lang="lv-LV" altLang="en-US" dirty="0">
                <a:solidFill>
                  <a:srgbClr val="3F3F3F"/>
                </a:solidFill>
                <a:highlight>
                  <a:srgbClr val="FFFF00"/>
                </a:highlight>
                <a:cs typeface="Arial"/>
                <a:sym typeface="Century Gothic" panose="020B0502020202020204" pitchFamily="34" charset="0"/>
              </a:rPr>
              <a:t>X</a:t>
            </a:r>
            <a:r>
              <a:rPr lang="lv-LV" altLang="en-US" dirty="0">
                <a:cs typeface="Arial"/>
                <a:sym typeface="Century Gothic" panose="020B0502020202020204" pitchFamily="34" charset="0"/>
              </a:rPr>
              <a:t>%</a:t>
            </a:r>
            <a:endParaRPr lang="en-US" altLang="en-US" dirty="0">
              <a:solidFill>
                <a:srgbClr val="3F3F3F"/>
              </a:solidFill>
              <a:cs typeface="Arial"/>
              <a:sym typeface="Century Gothic" panose="020B0502020202020204" pitchFamily="34" charset="0"/>
            </a:endParaRPr>
          </a:p>
          <a:p>
            <a:pPr eaLnBrk="1" hangingPunct="1">
              <a:buSzPts val="1400"/>
              <a:buFont typeface="Wingdings" panose="05000000000000000000" pitchFamily="2" charset="2"/>
              <a:buChar char="ü"/>
            </a:pPr>
            <a:r>
              <a:rPr lang="lv-LV" altLang="en-US" dirty="0">
                <a:solidFill>
                  <a:srgbClr val="3F3F3F"/>
                </a:solidFill>
                <a:cs typeface="Arial"/>
                <a:sym typeface="Century Gothic" panose="020B0502020202020204" pitchFamily="34" charset="0"/>
              </a:rPr>
              <a:t>Īstenot </a:t>
            </a:r>
            <a:r>
              <a:rPr lang="lv-LV" altLang="en-US" dirty="0">
                <a:solidFill>
                  <a:srgbClr val="3F3F3F"/>
                </a:solidFill>
                <a:highlight>
                  <a:srgbClr val="FFFF00"/>
                </a:highlight>
                <a:cs typeface="Arial"/>
                <a:sym typeface="Century Gothic" panose="020B0502020202020204" pitchFamily="34" charset="0"/>
              </a:rPr>
              <a:t>X</a:t>
            </a:r>
            <a:r>
              <a:rPr lang="lv-LV" altLang="en-US" dirty="0">
                <a:solidFill>
                  <a:srgbClr val="3F3F3F"/>
                </a:solidFill>
                <a:cs typeface="Arial"/>
                <a:sym typeface="Century Gothic" panose="020B0502020202020204" pitchFamily="34" charset="0"/>
              </a:rPr>
              <a:t> projektus sadarbībā ar Latvijas Zinātniskajām Institūcijām</a:t>
            </a:r>
            <a:endParaRPr lang="lv-LV" altLang="en-US" dirty="0">
              <a:solidFill>
                <a:srgbClr val="3F3F3F"/>
              </a:solidFill>
              <a:ea typeface="Calibri"/>
              <a:cs typeface="Arial"/>
            </a:endParaRPr>
          </a:p>
          <a:p>
            <a:pPr eaLnBrk="1" hangingPunct="1">
              <a:buSzPts val="1400"/>
              <a:buFont typeface="Wingdings" panose="05000000000000000000" pitchFamily="2" charset="2"/>
              <a:buChar char="ü"/>
            </a:pPr>
            <a:r>
              <a:rPr lang="lv-LV" altLang="en-US" dirty="0">
                <a:solidFill>
                  <a:srgbClr val="3F3F3F"/>
                </a:solidFill>
                <a:cs typeface="Arial"/>
                <a:sym typeface="Century Gothic" panose="020B0502020202020204" pitchFamily="34" charset="0"/>
              </a:rPr>
              <a:t>Ieguvums nozarei</a:t>
            </a:r>
            <a:endParaRPr lang="en-US" altLang="en-US" dirty="0">
              <a:solidFill>
                <a:srgbClr val="3F3F3F"/>
              </a:solidFill>
              <a:cs typeface="Arial"/>
              <a:sym typeface="Century Gothic" panose="020B0502020202020204" pitchFamily="34" charset="0"/>
            </a:endParaRPr>
          </a:p>
          <a:p>
            <a:pPr eaLnBrk="1" hangingPunct="1">
              <a:buSzPts val="1400"/>
              <a:buFont typeface="Noto Sans Symbols"/>
              <a:buNone/>
            </a:pP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D800425-48D2-11CF-3856-628918E11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 sz="1000"/>
              <a:t> 1.2.1.2.i.2/1/24/A/CFLA/001</a:t>
            </a:r>
            <a:endParaRPr lang="en-US" altLang="en-US" sz="1000">
              <a:ea typeface="Calibri"/>
              <a:cs typeface="Calibri"/>
            </a:endParaRPr>
          </a:p>
        </p:txBody>
      </p:sp>
      <p:sp>
        <p:nvSpPr>
          <p:cNvPr id="35845" name="Slaida numura vietturis 2">
            <a:extLst>
              <a:ext uri="{FF2B5EF4-FFF2-40B4-BE49-F238E27FC236}">
                <a16:creationId xmlns:a16="http://schemas.microsoft.com/office/drawing/2014/main" id="{1D5FB4DF-02D0-EF1D-178D-0D61B7D22E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A3BCCF15-383A-4081-98B9-910B4D8A1EE4}" type="slidenum">
              <a:rPr lang="lv-LV" altLang="en-US" smtClean="0">
                <a:solidFill>
                  <a:srgbClr val="FEFFFF"/>
                </a:solidFill>
                <a:latin typeface="Calibri"/>
                <a:ea typeface="Calibri"/>
                <a:cs typeface="Calibri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10</a:t>
            </a:fld>
            <a:endParaRPr lang="en-US" altLang="en-US">
              <a:solidFill>
                <a:srgbClr val="FEFFFF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4CDA8-EE70-B6FA-9AD5-8CFBD0E80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Google Shape;292;p10">
            <a:extLst>
              <a:ext uri="{FF2B5EF4-FFF2-40B4-BE49-F238E27FC236}">
                <a16:creationId xmlns:a16="http://schemas.microsoft.com/office/drawing/2014/main" id="{F215C934-D02F-334F-8D11-7248529C1FE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154083" y="793593"/>
            <a:ext cx="10058400" cy="92559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EBEBEB"/>
              </a:buClr>
              <a:buFont typeface="Century Gothic" panose="020B0502020202020204" pitchFamily="34" charset="0"/>
              <a:buNone/>
              <a:defRPr/>
            </a:pPr>
            <a:r>
              <a:rPr lang="lv-LV" altLang="en-US" sz="32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Principa </a:t>
            </a:r>
            <a:r>
              <a:rPr lang="lv-LV" altLang="en-US" sz="3200" b="1" i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"nenodarīt būtisku kaitējumu"</a:t>
            </a:r>
            <a:r>
              <a:rPr lang="lv-LV" altLang="en-US" sz="32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 ievērošana</a:t>
            </a:r>
          </a:p>
        </p:txBody>
      </p:sp>
      <p:sp>
        <p:nvSpPr>
          <p:cNvPr id="35843" name="Google Shape;293;p10">
            <a:extLst>
              <a:ext uri="{FF2B5EF4-FFF2-40B4-BE49-F238E27FC236}">
                <a16:creationId xmlns:a16="http://schemas.microsoft.com/office/drawing/2014/main" id="{36CB4E08-9901-E274-C0A5-472A614B49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54083" y="1905000"/>
            <a:ext cx="10058400" cy="4006850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Pts val="1400"/>
              <a:buFont typeface="Wingdings" panose="05000000000000000000" pitchFamily="2" charset="2"/>
              <a:buChar char="ü"/>
            </a:pPr>
            <a:r>
              <a:rPr lang="lv-LV" altLang="en-US">
                <a:solidFill>
                  <a:srgbClr val="3F3F3F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Norādiet informāciju, ka projekta gaitā veiktās darbība un radītā tehnoloģija būtiski nekaitē videi.</a:t>
            </a:r>
          </a:p>
          <a:p>
            <a:pPr eaLnBrk="1" hangingPunct="1">
              <a:spcBef>
                <a:spcPct val="0"/>
              </a:spcBef>
              <a:buSzPts val="1400"/>
              <a:buFont typeface="Wingdings" panose="05000000000000000000" pitchFamily="2" charset="2"/>
              <a:buChar char="ü"/>
            </a:pPr>
            <a:r>
              <a:rPr lang="lv-LV" altLang="en-US">
                <a:solidFill>
                  <a:srgbClr val="3F3F3F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Var norādīt, ka produkts ir efektīvāks, patērē mazāk resursus kā līdzīga tehnoloģija, rada mazāk piesārņojumu salīdzinājumā ar citiem produktiem.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94B9F06-4FD9-6BBB-5B32-367DA2B16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 sz="1000"/>
              <a:t> 1.2.1.2.i.2/1/24/A/CFLA/001</a:t>
            </a:r>
            <a:endParaRPr lang="en-US" altLang="en-US" sz="1000">
              <a:ea typeface="Calibri"/>
              <a:cs typeface="Calibri"/>
            </a:endParaRPr>
          </a:p>
        </p:txBody>
      </p:sp>
      <p:sp>
        <p:nvSpPr>
          <p:cNvPr id="35845" name="Slaida numura vietturis 2">
            <a:extLst>
              <a:ext uri="{FF2B5EF4-FFF2-40B4-BE49-F238E27FC236}">
                <a16:creationId xmlns:a16="http://schemas.microsoft.com/office/drawing/2014/main" id="{EF71F621-0B3C-DD4C-B37A-06AE140EE3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A3BCCF15-383A-4081-98B9-910B4D8A1EE4}" type="slidenum">
              <a:rPr lang="lv-LV" altLang="en-US" smtClean="0">
                <a:solidFill>
                  <a:srgbClr val="FEFFFF"/>
                </a:solidFill>
                <a:latin typeface="Calibri"/>
                <a:ea typeface="Calibri"/>
                <a:cs typeface="Calibri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11</a:t>
            </a:fld>
            <a:endParaRPr lang="en-US" altLang="en-US">
              <a:solidFill>
                <a:srgbClr val="FE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7740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96FDB-F757-F753-7284-CF5E460EB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Google Shape;292;p10">
            <a:extLst>
              <a:ext uri="{FF2B5EF4-FFF2-40B4-BE49-F238E27FC236}">
                <a16:creationId xmlns:a16="http://schemas.microsoft.com/office/drawing/2014/main" id="{7C86F9B9-8B05-F320-7C9D-0390BA7C75F1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154083" y="793593"/>
            <a:ext cx="10058400" cy="92559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EBEBEB"/>
              </a:buClr>
              <a:buFont typeface="Century Gothic" panose="020B0502020202020204" pitchFamily="34" charset="0"/>
              <a:buNone/>
              <a:defRPr/>
            </a:pPr>
            <a:r>
              <a:rPr lang="lv-LV" altLang="en-US" sz="32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Pastāvošais interešu konflikts ar PPVK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C501E1D-60DC-7EEB-4D29-4179A7814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 sz="1000"/>
              <a:t> 1.2.1.2.i.2/1/24/A/CFLA/001</a:t>
            </a:r>
            <a:endParaRPr lang="en-US" altLang="en-US" sz="1000">
              <a:ea typeface="Calibri"/>
              <a:cs typeface="Calibri"/>
            </a:endParaRPr>
          </a:p>
        </p:txBody>
      </p:sp>
      <p:sp>
        <p:nvSpPr>
          <p:cNvPr id="35845" name="Slaida numura vietturis 2">
            <a:extLst>
              <a:ext uri="{FF2B5EF4-FFF2-40B4-BE49-F238E27FC236}">
                <a16:creationId xmlns:a16="http://schemas.microsoft.com/office/drawing/2014/main" id="{2D5EBAFF-99D9-632F-65B7-A7159356F7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A3BCCF15-383A-4081-98B9-910B4D8A1EE4}" type="slidenum">
              <a:rPr lang="lv-LV" altLang="en-US" smtClean="0">
                <a:solidFill>
                  <a:srgbClr val="FEFFFF"/>
                </a:solidFill>
                <a:latin typeface="Calibri"/>
                <a:ea typeface="Calibri"/>
                <a:cs typeface="Calibri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12</a:t>
            </a:fld>
            <a:endParaRPr lang="en-US" altLang="en-US">
              <a:solidFill>
                <a:srgbClr val="FEFFFF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67E3F0A-C5D9-4F94-2FEB-665BD45349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066150"/>
              </p:ext>
            </p:extLst>
          </p:nvPr>
        </p:nvGraphicFramePr>
        <p:xfrm>
          <a:off x="1511300" y="1955800"/>
          <a:ext cx="9030826" cy="3870308"/>
        </p:xfrm>
        <a:graphic>
          <a:graphicData uri="http://schemas.openxmlformats.org/drawingml/2006/table">
            <a:tbl>
              <a:tblPr bandRow="1">
                <a:tableStyleId>{DD7320D4-C2B8-4699-9CFD-9ADC3C08657C}</a:tableStyleId>
              </a:tblPr>
              <a:tblGrid>
                <a:gridCol w="3002280">
                  <a:extLst>
                    <a:ext uri="{9D8B030D-6E8A-4147-A177-3AD203B41FA5}">
                      <a16:colId xmlns:a16="http://schemas.microsoft.com/office/drawing/2014/main" val="911754228"/>
                    </a:ext>
                  </a:extLst>
                </a:gridCol>
                <a:gridCol w="4767296">
                  <a:extLst>
                    <a:ext uri="{9D8B030D-6E8A-4147-A177-3AD203B41FA5}">
                      <a16:colId xmlns:a16="http://schemas.microsoft.com/office/drawing/2014/main" val="1911905358"/>
                    </a:ext>
                  </a:extLst>
                </a:gridCol>
                <a:gridCol w="1261250">
                  <a:extLst>
                    <a:ext uri="{9D8B030D-6E8A-4147-A177-3AD203B41FA5}">
                      <a16:colId xmlns:a16="http://schemas.microsoft.com/office/drawing/2014/main" val="2431815034"/>
                    </a:ext>
                  </a:extLst>
                </a:gridCol>
              </a:tblGrid>
              <a:tr h="59267">
                <a:tc>
                  <a:txBody>
                    <a:bodyPr/>
                    <a:lstStyle/>
                    <a:p>
                      <a:pPr marL="0" marR="0" indent="0" algn="ctr" rtl="0" eaLnBrk="1" fontAlgn="b" latinLnBrk="0" hangingPunct="1"/>
                      <a:r>
                        <a:rPr lang="lv-LV" sz="1600" b="1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PPVK</a:t>
                      </a:r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" latinLnBrk="0" hangingPunct="1"/>
                      <a:r>
                        <a:rPr lang="lv-LV" sz="1600" b="1" i="0" u="none" strike="noStrike" kern="120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Uzņēmums</a:t>
                      </a:r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" latinLnBrk="0" hangingPunct="1"/>
                      <a:r>
                        <a:rPr lang="lv-LV" sz="1600" b="1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ir/ nav IK</a:t>
                      </a:r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59477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Artūrs </a:t>
                      </a:r>
                      <a:r>
                        <a:rPr lang="lv-LV" sz="1600" b="0" i="0" u="none" strike="noStrike" kern="120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Veispāls</a:t>
                      </a:r>
                      <a:endParaRPr lang="lv-LV" sz="1800" b="0" i="0" u="none" strike="noStrike" dirty="0" err="1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SIA Jaunzeltiņi </a:t>
                      </a:r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680533"/>
                  </a:ext>
                </a:extLst>
              </a:tr>
              <a:tr h="348782"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Andis </a:t>
                      </a:r>
                      <a:r>
                        <a:rPr lang="lv-LV" sz="1600" b="0" i="0" u="none" strike="noStrike" kern="120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Bunkšis</a:t>
                      </a:r>
                      <a:endParaRPr lang="lv-LV" sz="1800" b="0" i="0" u="none" strike="noStrike" dirty="0" err="1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 SIA WT Terminal</a:t>
                      </a:r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854187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Bruno Andersons</a:t>
                      </a:r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 LV KĶI</a:t>
                      </a:r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620074"/>
                  </a:ext>
                </a:extLst>
              </a:tr>
              <a:tr h="348782"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Tālis Gaitnieks</a:t>
                      </a:r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LVMI Silava</a:t>
                      </a:r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788892"/>
                  </a:ext>
                </a:extLst>
              </a:tr>
              <a:tr h="336756"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Andris Ziemelis</a:t>
                      </a:r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Neatkarīgs eksperts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025122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Uldis Spulle</a:t>
                      </a:r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LBTU, LV KĶI, </a:t>
                      </a:r>
                      <a:r>
                        <a:rPr lang="lv-LV" sz="1600" b="0" i="0" u="none" strike="noStrike" kern="120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MeKA</a:t>
                      </a:r>
                      <a:endParaRPr lang="lv-LV" sz="1800" b="0" i="0" u="none" strike="noStrike" dirty="0" err="1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716336"/>
                  </a:ext>
                </a:extLst>
              </a:tr>
              <a:tr h="348782"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Kristaps Ceplis</a:t>
                      </a:r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Biedrība "Zaļās mājas"</a:t>
                      </a:r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959583"/>
                  </a:ext>
                </a:extLst>
              </a:tr>
              <a:tr h="348782"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r>
                        <a:rPr lang="lv-LV" sz="1600" b="0" i="0" u="none" strike="noStrike" kern="120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Sigita Alksne</a:t>
                      </a:r>
                      <a:endParaRPr lang="lv-LV" sz="1800" b="0" i="0" u="none" strike="noStrike" dirty="0" err="1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/>
                        </a:rPr>
                        <a:t>Biedrība “Latvijas Koks”, MeKA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055793"/>
                  </a:ext>
                </a:extLst>
              </a:tr>
              <a:tr h="348782"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r>
                        <a:rPr lang="lv-LV" sz="1600" b="0" i="0" u="none" strike="noStrike" kern="120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Baiba Borherte-Smiļģe</a:t>
                      </a:r>
                      <a:endParaRPr lang="lv-LV" sz="1800" b="0" i="0" u="none" strike="noStrike" dirty="0" err="1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Ekonomikas ministrija</a:t>
                      </a:r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" latinLnBrk="0" hangingPunct="1"/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716554"/>
                  </a:ext>
                </a:extLst>
              </a:tr>
              <a:tr h="348782">
                <a:tc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Līga Platace</a:t>
                      </a:r>
                      <a:endParaRPr lang="en-US"/>
                    </a:p>
                  </a:txBody>
                  <a:tcPr marL="6350" marR="6350" marT="6350" marB="0" anchor="b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Klimata un enerģētikas ministrija</a:t>
                      </a:r>
                      <a:endParaRPr lang="en-US"/>
                    </a:p>
                  </a:txBody>
                  <a:tcPr marL="6350" marR="6350" marT="6350" marB="0" anchor="b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endParaRPr lang="lv-LV" sz="1800" b="0" i="0" u="none" strike="noStrike" dirty="0">
                        <a:effectLst/>
                        <a:latin typeface="Century Gothic"/>
                      </a:endParaRPr>
                    </a:p>
                  </a:txBody>
                  <a:tcPr marL="6350" marR="6350" marT="6350" marB="0" anchor="b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822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0011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5" name="Rectangle 39944">
            <a:extLst>
              <a:ext uri="{FF2B5EF4-FFF2-40B4-BE49-F238E27FC236}">
                <a16:creationId xmlns:a16="http://schemas.microsoft.com/office/drawing/2014/main" id="{1DFE635C-C432-47DA-AEAB-A593345CB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9947" name="Rectangle 39946">
            <a:extLst>
              <a:ext uri="{FF2B5EF4-FFF2-40B4-BE49-F238E27FC236}">
                <a16:creationId xmlns:a16="http://schemas.microsoft.com/office/drawing/2014/main" id="{79FBF3D3-2448-4FF3-B57B-852CB3B85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39949" name="Straight Connector 39948">
            <a:extLst>
              <a:ext uri="{FF2B5EF4-FFF2-40B4-BE49-F238E27FC236}">
                <a16:creationId xmlns:a16="http://schemas.microsoft.com/office/drawing/2014/main" id="{E040C66D-4F1C-4AC9-9214-C9E6DA54A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9951" name="Rectangle 39950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Google Shape;298;p11">
            <a:extLst>
              <a:ext uri="{FF2B5EF4-FFF2-40B4-BE49-F238E27FC236}">
                <a16:creationId xmlns:a16="http://schemas.microsoft.com/office/drawing/2014/main" id="{602F9BE5-55FA-2DF9-DD74-6BE7A2ABF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280" y="3714750"/>
            <a:ext cx="7067006" cy="9363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altLang="en-US" sz="3200" b="1" spc="-50" err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Paldies</a:t>
            </a:r>
            <a:r>
              <a:rPr lang="en-US" altLang="en-US" sz="6000" spc="-5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 </a:t>
            </a:r>
            <a:r>
              <a:rPr lang="en-US" altLang="en-US" sz="3200" b="1" spc="-5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par </a:t>
            </a:r>
            <a:r>
              <a:rPr lang="en-US" altLang="en-US" sz="3200" b="1" spc="-50" err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uzmanību</a:t>
            </a:r>
            <a:r>
              <a:rPr lang="en-US" altLang="en-US" sz="3200" b="1" spc="-5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!</a:t>
            </a:r>
            <a:endParaRPr lang="en-US" altLang="en-US" sz="3200" b="1" spc="-5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953" name="Rectangle 39952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5573B5-FB5C-2C8A-9657-ABBB2D8FA313}"/>
              </a:ext>
            </a:extLst>
          </p:cNvPr>
          <p:cNvSpPr txBox="1"/>
          <p:nvPr/>
        </p:nvSpPr>
        <p:spPr>
          <a:xfrm>
            <a:off x="6095999" y="5225240"/>
            <a:ext cx="5062451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en-US" sz="2400" cap="all" spc="20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Prezentētāja</a:t>
            </a:r>
            <a:r>
              <a:rPr lang="en-US" sz="2400" cap="all" spc="2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2400" cap="all" spc="20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kontaktinformācija</a:t>
            </a:r>
            <a:endParaRPr lang="en-US" sz="2400" cap="all" spc="2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955" name="Rectangle 39954">
            <a:extLst>
              <a:ext uri="{FF2B5EF4-FFF2-40B4-BE49-F238E27FC236}">
                <a16:creationId xmlns:a16="http://schemas.microsoft.com/office/drawing/2014/main" id="{1F3985C0-E548-44D2-B30E-F3E42DADE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FF5FE4-ACF4-A765-3858-E6BC27274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en-US" sz="10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1.2.1.2.i.2/1/24/A/CFLA/001</a:t>
            </a:r>
            <a:endParaRPr lang="en-US" altLang="en-US" sz="1000" kern="1200" cap="all" baseline="0">
              <a:solidFill>
                <a:srgbClr val="FFFFFF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39940" name="Slaida numura vietturis 2">
            <a:extLst>
              <a:ext uri="{FF2B5EF4-FFF2-40B4-BE49-F238E27FC236}">
                <a16:creationId xmlns:a16="http://schemas.microsoft.com/office/drawing/2014/main" id="{02B3A3EB-BC48-0006-E886-30B1CF62AC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fld id="{7B8029FA-3092-45A6-A3CD-F18DD6B08F37}" type="slidenum">
              <a:rPr lang="en-US" altLang="en-US" smtClean="0">
                <a:solidFill>
                  <a:srgbClr val="FFFFFF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ts val="600"/>
                </a:spcAft>
                <a:buClrTx/>
                <a:buFontTx/>
                <a:buNone/>
              </a:pPr>
              <a:t>13</a:t>
            </a:fld>
            <a:endParaRPr lang="en-US" altLang="en-US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250;p3">
            <a:extLst>
              <a:ext uri="{FF2B5EF4-FFF2-40B4-BE49-F238E27FC236}">
                <a16:creationId xmlns:a16="http://schemas.microsoft.com/office/drawing/2014/main" id="{5EE7FBFD-F843-1CD6-3A75-3D3B3C6D762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191986" y="413658"/>
            <a:ext cx="9991724" cy="1320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EBEBEB"/>
              </a:buClr>
              <a:buSzPts val="3600"/>
              <a:buFont typeface="Century Gothic" panose="020B0502020202020204" pitchFamily="34" charset="0"/>
              <a:buNone/>
              <a:defRPr/>
            </a:pPr>
            <a:r>
              <a:rPr lang="lv-LV" altLang="en-US" sz="32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Informācija par pētījuma īstenotāju/iem</a:t>
            </a:r>
            <a:endParaRPr lang="en-US" altLang="en-US" sz="3200" b="1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entury Gothic" panose="020B0502020202020204" pitchFamily="34" charset="0"/>
            </a:endParaRPr>
          </a:p>
        </p:txBody>
      </p:sp>
      <p:sp>
        <p:nvSpPr>
          <p:cNvPr id="23555" name="Google Shape;251;p3">
            <a:extLst>
              <a:ext uri="{FF2B5EF4-FFF2-40B4-BE49-F238E27FC236}">
                <a16:creationId xmlns:a16="http://schemas.microsoft.com/office/drawing/2014/main" id="{84210E6D-3AA6-06DB-864F-15571917B5E4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065213" y="1930400"/>
            <a:ext cx="9991725" cy="364172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Pts val="1400"/>
              <a:buFont typeface="Wingdings" panose="05000000000000000000" pitchFamily="2" charset="2"/>
              <a:buChar char="ü"/>
            </a:pPr>
            <a:r>
              <a:rPr lang="lv-LV" altLang="en-US">
                <a:solidFill>
                  <a:srgbClr val="3F3F3F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Komersanta nosaukums, statuss (mazs,vidējs,liels)</a:t>
            </a: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eaLnBrk="1" hangingPunct="1">
              <a:spcBef>
                <a:spcPts val="2200"/>
              </a:spcBef>
              <a:buSzPts val="1400"/>
              <a:buFont typeface="Wingdings" panose="05000000000000000000" pitchFamily="2" charset="2"/>
              <a:buChar char="ü"/>
            </a:pPr>
            <a:r>
              <a:rPr lang="lv-LV" altLang="en-US">
                <a:solidFill>
                  <a:srgbClr val="3F3F3F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Aprakstīta iesniedzēja pamatdarbības joma, esošais produktu/pakalpojumu grozs</a:t>
            </a: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eaLnBrk="1" hangingPunct="1">
              <a:spcBef>
                <a:spcPts val="2200"/>
              </a:spcBef>
              <a:buSzPts val="1400"/>
              <a:buFont typeface="Wingdings" panose="05000000000000000000" pitchFamily="2" charset="2"/>
              <a:buChar char="ü"/>
            </a:pPr>
            <a:r>
              <a:rPr lang="lv-LV" altLang="en-US">
                <a:solidFill>
                  <a:srgbClr val="3F3F3F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Aprakstīta projekta saistība ar komersanta darbību</a:t>
            </a: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eaLnBrk="1" hangingPunct="1">
              <a:spcBef>
                <a:spcPts val="2200"/>
              </a:spcBef>
              <a:buSzPts val="1400"/>
              <a:buFont typeface="Wingdings" panose="05000000000000000000" pitchFamily="2" charset="2"/>
              <a:buChar char="ü"/>
            </a:pPr>
            <a:r>
              <a:rPr lang="lv-LV" altLang="en-US">
                <a:solidFill>
                  <a:srgbClr val="3F3F3F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Aprakstīta līdzšinējā pieredze pētniecības darbos</a:t>
            </a: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eaLnBrk="1" hangingPunct="1">
              <a:spcBef>
                <a:spcPts val="2200"/>
              </a:spcBef>
              <a:buSzPts val="1400"/>
              <a:buFont typeface="Noto Sans Symbols"/>
              <a:buNone/>
            </a:pP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lvl="1" eaLnBrk="1" hangingPunct="1">
              <a:spcBef>
                <a:spcPts val="2200"/>
              </a:spcBef>
              <a:buSzPts val="1300"/>
              <a:buFont typeface="Noto Sans Symbols"/>
              <a:buNone/>
            </a:pP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lvl="1" eaLnBrk="1" hangingPunct="1">
              <a:spcBef>
                <a:spcPts val="2200"/>
              </a:spcBef>
              <a:buSzPts val="1300"/>
              <a:buFont typeface="Noto Sans Symbols"/>
              <a:buNone/>
            </a:pP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eaLnBrk="1" hangingPunct="1">
              <a:spcBef>
                <a:spcPts val="2200"/>
              </a:spcBef>
              <a:buSzPts val="1400"/>
              <a:buFont typeface="Noto Sans Symbols"/>
              <a:buNone/>
            </a:pP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A3C7B60-4EE3-88C9-C989-87C8820B8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 sz="1000" dirty="0"/>
              <a:t> 1.2.1.2.i.2/1/24/A/CFLA/001</a:t>
            </a:r>
            <a:endParaRPr lang="en-US" altLang="en-US" sz="1000">
              <a:ea typeface="Calibri"/>
              <a:cs typeface="Calibri"/>
            </a:endParaRPr>
          </a:p>
        </p:txBody>
      </p:sp>
      <p:sp>
        <p:nvSpPr>
          <p:cNvPr id="23557" name="Slaida numura vietturis 2">
            <a:extLst>
              <a:ext uri="{FF2B5EF4-FFF2-40B4-BE49-F238E27FC236}">
                <a16:creationId xmlns:a16="http://schemas.microsoft.com/office/drawing/2014/main" id="{6DBCB123-64BB-C16F-4E2D-21FBE92529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7D655F5-994B-41EF-A8B3-DF6368C24C17}" type="slidenum">
              <a:rPr lang="lv-LV" altLang="en-US" smtClean="0">
                <a:solidFill>
                  <a:srgbClr val="FEFFFF"/>
                </a:solidFill>
                <a:latin typeface="Calibri"/>
                <a:ea typeface="Calibri"/>
                <a:cs typeface="Calibri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</a:t>
            </a:fld>
            <a:endParaRPr lang="en-US" altLang="en-US">
              <a:solidFill>
                <a:srgbClr val="FEFFFF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244;p2">
            <a:extLst>
              <a:ext uri="{FF2B5EF4-FFF2-40B4-BE49-F238E27FC236}">
                <a16:creationId xmlns:a16="http://schemas.microsoft.com/office/drawing/2014/main" id="{B2761182-1EC9-76A5-A721-A1DDB91DC916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178251" y="278438"/>
            <a:ext cx="9933342" cy="145075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EBEBEB"/>
              </a:buClr>
              <a:buSzPts val="3600"/>
              <a:buFont typeface="Century Gothic" panose="020B0502020202020204" pitchFamily="34" charset="0"/>
              <a:buNone/>
              <a:defRPr/>
            </a:pPr>
            <a:r>
              <a:rPr lang="lv-LV" altLang="en-US" sz="32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Projekta kopsavilkums</a:t>
            </a:r>
            <a:endParaRPr lang="en-US" altLang="en-US" sz="3200" b="1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entury Gothic" panose="020B0502020202020204" pitchFamily="34" charset="0"/>
            </a:endParaRPr>
          </a:p>
        </p:txBody>
      </p:sp>
      <p:sp>
        <p:nvSpPr>
          <p:cNvPr id="21507" name="Google Shape;245;p2">
            <a:extLst>
              <a:ext uri="{FF2B5EF4-FFF2-40B4-BE49-F238E27FC236}">
                <a16:creationId xmlns:a16="http://schemas.microsoft.com/office/drawing/2014/main" id="{8499EF8C-FF9E-901E-626E-818A495F2A5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099344" y="1977118"/>
            <a:ext cx="9993312" cy="34163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Pts val="1400"/>
              <a:buFont typeface="Wingdings" panose="05000000000000000000" pitchFamily="2" charset="2"/>
              <a:buChar char="ü"/>
              <a:defRPr/>
            </a:pPr>
            <a:r>
              <a:rPr lang="lv-LV" altLang="en-US">
                <a:solidFill>
                  <a:srgbClr val="3F3F3F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Pētījuma mērķis: </a:t>
            </a: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eaLnBrk="1" hangingPunct="1">
              <a:spcBef>
                <a:spcPts val="1800"/>
              </a:spcBef>
              <a:buSzPts val="1400"/>
              <a:buFont typeface="Wingdings" panose="05000000000000000000" pitchFamily="2" charset="2"/>
              <a:buChar char="ü"/>
              <a:defRPr/>
            </a:pPr>
            <a:r>
              <a:rPr lang="lv-LV" altLang="en-US">
                <a:solidFill>
                  <a:srgbClr val="3F3F3F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Pētījuma īstenošanas periods: xx mēneši, plānots uzsākt </a:t>
            </a:r>
            <a:r>
              <a:rPr lang="en-US" altLang="en-US">
                <a:solidFill>
                  <a:srgbClr val="FF0000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_____________</a:t>
            </a:r>
            <a:r>
              <a:rPr lang="lv-LV" altLang="en-US">
                <a:solidFill>
                  <a:srgbClr val="3F3F3F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FE7264D-0FD9-F550-E979-D67AFAFA7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 sz="1000"/>
              <a:t> 1.2.1.2.i.2/1/24/A/CFLA/001</a:t>
            </a:r>
            <a:endParaRPr lang="en-US" altLang="en-US" sz="1000">
              <a:ea typeface="Calibri"/>
              <a:cs typeface="Calibri"/>
            </a:endParaRPr>
          </a:p>
        </p:txBody>
      </p:sp>
      <p:sp>
        <p:nvSpPr>
          <p:cNvPr id="21509" name="Slaida numura vietturis 2">
            <a:extLst>
              <a:ext uri="{FF2B5EF4-FFF2-40B4-BE49-F238E27FC236}">
                <a16:creationId xmlns:a16="http://schemas.microsoft.com/office/drawing/2014/main" id="{AE1B5C87-761C-2E1B-1A6A-5E1551A7F2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5777072-1458-4130-A21F-143A34EA21A5}" type="slidenum">
              <a:rPr lang="lv-LV" altLang="en-US" smtClean="0">
                <a:solidFill>
                  <a:srgbClr val="FEFFFF"/>
                </a:solidFill>
                <a:latin typeface="Calibri"/>
                <a:ea typeface="Calibri"/>
                <a:cs typeface="Calibri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</a:t>
            </a:fld>
            <a:endParaRPr lang="en-US" altLang="en-US">
              <a:solidFill>
                <a:srgbClr val="FEFFFF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244;p2">
            <a:extLst>
              <a:ext uri="{FF2B5EF4-FFF2-40B4-BE49-F238E27FC236}">
                <a16:creationId xmlns:a16="http://schemas.microsoft.com/office/drawing/2014/main" id="{7B53529F-7B73-B31A-B9B8-73C532235D66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216286" y="449778"/>
            <a:ext cx="9996197" cy="12811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EBEBEB"/>
              </a:buClr>
              <a:buSzPts val="3600"/>
              <a:buFont typeface="Century Gothic" panose="020B0502020202020204" pitchFamily="34" charset="0"/>
              <a:buNone/>
              <a:defRPr/>
            </a:pPr>
            <a:r>
              <a:rPr lang="lv-LV" altLang="en-US" sz="32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Projekta budžets</a:t>
            </a:r>
            <a:endParaRPr lang="en-US" altLang="en-US" sz="3200" b="1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entury Gothic" panose="020B0502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334200-D33D-5845-CD40-E1C182D1A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 sz="1000"/>
              <a:t> 1.2.1.2.i.2/1/24/A/CFLA/001</a:t>
            </a:r>
            <a:endParaRPr lang="en-US" altLang="en-US" sz="1000">
              <a:ea typeface="Calibri"/>
              <a:cs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C6F53-2FBF-D10C-8F96-ACCF5DD2C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0F4BF5-A07F-4FB3-A2C1-656323928276}" type="slidenum">
              <a:rPr lang="lv-LV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8554B28A-E129-7D3F-E8D6-C42C31E73F1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589213" y="1423672"/>
            <a:ext cx="871327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/>
              <a:cs typeface="Calibri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/>
              <a:cs typeface="Calibri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7955F7C2-ACAB-B8C2-D43B-C3D0E40A5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1275" y="1176623"/>
            <a:ext cx="1219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/>
              <a:cs typeface="Calibri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/>
              <a:cs typeface="Calibri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F50A10CE-3BC1-F7FE-13FA-B3BCF77C2E2F}"/>
              </a:ext>
            </a:extLst>
          </p:cNvPr>
          <p:cNvSpPr txBox="1"/>
          <p:nvPr/>
        </p:nvSpPr>
        <p:spPr>
          <a:xfrm>
            <a:off x="1216286" y="4656571"/>
            <a:ext cx="7907556" cy="120032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9pPr>
          </a:lstStyle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err="1">
                <a:latin typeface="Calibri"/>
                <a:ea typeface="Calibri"/>
                <a:cs typeface="Calibri"/>
              </a:rPr>
              <a:t>Sadarbības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partnerim</a:t>
            </a:r>
            <a:r>
              <a:rPr lang="en-US">
                <a:latin typeface="Calibri"/>
                <a:ea typeface="Calibri"/>
                <a:cs typeface="Calibri"/>
              </a:rPr>
              <a:t> X = % no </a:t>
            </a:r>
            <a:r>
              <a:rPr lang="en-US" err="1">
                <a:latin typeface="Calibri"/>
                <a:ea typeface="Calibri"/>
                <a:cs typeface="Calibri"/>
              </a:rPr>
              <a:t>attiecināmajām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izmaksām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endParaRPr lang="lv-LV">
              <a:latin typeface="Calibri"/>
              <a:ea typeface="Calibri"/>
              <a:cs typeface="Calibri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err="1">
                <a:latin typeface="Calibri"/>
                <a:ea typeface="Calibri"/>
                <a:cs typeface="Calibri"/>
              </a:rPr>
              <a:t>Sadarbības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partnerim</a:t>
            </a:r>
            <a:r>
              <a:rPr lang="en-US">
                <a:latin typeface="Calibri"/>
                <a:ea typeface="Calibri"/>
                <a:cs typeface="Calibri"/>
              </a:rPr>
              <a:t> Y = % no </a:t>
            </a:r>
            <a:r>
              <a:rPr lang="en-US" err="1">
                <a:latin typeface="Calibri"/>
                <a:ea typeface="Calibri"/>
                <a:cs typeface="Calibri"/>
              </a:rPr>
              <a:t>attiecināmajām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izmaksām</a:t>
            </a:r>
            <a:endParaRPr lang="en-US">
              <a:latin typeface="Calibri"/>
              <a:ea typeface="Calibri"/>
              <a:cs typeface="Calibri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lv-LV">
                <a:latin typeface="Calibri"/>
                <a:ea typeface="Calibri"/>
                <a:cs typeface="Calibri"/>
              </a:rPr>
              <a:t>Rūpnieciskais pētījums =xx % no projekta </a:t>
            </a:r>
            <a:r>
              <a:rPr lang="en-US" err="1">
                <a:latin typeface="Calibri"/>
                <a:ea typeface="Calibri"/>
                <a:cs typeface="Calibri"/>
              </a:rPr>
              <a:t>atbalsta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lv-LV">
                <a:latin typeface="Calibri"/>
                <a:ea typeface="Calibri"/>
                <a:cs typeface="Calibri"/>
              </a:rPr>
              <a:t>(00.00 EUR)</a:t>
            </a:r>
            <a:r>
              <a:rPr lang="en-US">
                <a:latin typeface="Calibri"/>
                <a:ea typeface="Calibri"/>
                <a:cs typeface="Calibri"/>
              </a:rPr>
              <a:t> 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lv-LV">
                <a:latin typeface="Calibri"/>
                <a:ea typeface="Calibri"/>
                <a:cs typeface="Calibri"/>
              </a:rPr>
              <a:t>Eksperimentālā izstrādne = xx % no projekta </a:t>
            </a:r>
            <a:r>
              <a:rPr lang="en-US" err="1">
                <a:latin typeface="Calibri"/>
                <a:ea typeface="Calibri"/>
                <a:cs typeface="Calibri"/>
              </a:rPr>
              <a:t>atbalsta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lv-LV">
                <a:latin typeface="Calibri"/>
                <a:ea typeface="Calibri"/>
                <a:cs typeface="Calibri"/>
              </a:rPr>
              <a:t>(00.00 EUR)</a:t>
            </a:r>
            <a:r>
              <a:rPr lang="en-US">
                <a:latin typeface="Calibri"/>
                <a:ea typeface="Calibri"/>
                <a:cs typeface="Calibri"/>
              </a:rPr>
              <a:t> 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24003DED-AA51-6698-0AC2-EA56D8032D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978610"/>
              </p:ext>
            </p:extLst>
          </p:nvPr>
        </p:nvGraphicFramePr>
        <p:xfrm>
          <a:off x="1216286" y="1943656"/>
          <a:ext cx="8487265" cy="2662686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2727265">
                  <a:extLst>
                    <a:ext uri="{9D8B030D-6E8A-4147-A177-3AD203B41FA5}">
                      <a16:colId xmlns:a16="http://schemas.microsoft.com/office/drawing/2014/main" val="2836971439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344788044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046209056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635676119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3106776194"/>
                    </a:ext>
                  </a:extLst>
                </a:gridCol>
              </a:tblGrid>
              <a:tr h="28956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lv-LV" sz="1400" b="1">
                          <a:solidFill>
                            <a:sysClr val="windowText" lastClr="000000"/>
                          </a:solidFill>
                          <a:effectLst/>
                        </a:rPr>
                        <a:t>Īstenotājs / sadarbības partneri</a:t>
                      </a:r>
                      <a:endParaRPr lang="lv-LV" b="1" i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1" i="0"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875"/>
                        </a:lnSpc>
                      </a:pPr>
                      <a:r>
                        <a:rPr lang="lv-LV" sz="14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Attiecināmās izmaksas</a:t>
                      </a:r>
                      <a:endParaRPr lang="lv-LV" b="1" i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lv-LV" sz="14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Publiskais finansējums</a:t>
                      </a:r>
                      <a:endParaRPr lang="lv-LV" b="1" i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lv-LV" sz="14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Privātais finansējums</a:t>
                      </a:r>
                      <a:endParaRPr lang="lv-LV" b="1" i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6497864"/>
                  </a:ext>
                </a:extLst>
              </a:tr>
              <a:tr h="289560">
                <a:tc rowSpan="3"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lv-LV" sz="1400" b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650"/>
                        </a:lnSpc>
                      </a:pPr>
                      <a:r>
                        <a:rPr lang="lv-LV" sz="1400" b="0">
                          <a:solidFill>
                            <a:srgbClr val="000000"/>
                          </a:solidFill>
                          <a:effectLst/>
                        </a:rPr>
                        <a:t>RP</a:t>
                      </a:r>
                      <a:endParaRPr lang="lv-LV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0486836"/>
                  </a:ext>
                </a:extLst>
              </a:tr>
              <a:tr h="28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650"/>
                        </a:lnSpc>
                      </a:pPr>
                      <a:r>
                        <a:rPr lang="lv-LV" sz="1400" b="0">
                          <a:solidFill>
                            <a:srgbClr val="000000"/>
                          </a:solidFill>
                          <a:effectLst/>
                        </a:rPr>
                        <a:t>EI</a:t>
                      </a:r>
                      <a:endParaRPr lang="lv-LV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668214"/>
                  </a:ext>
                </a:extLst>
              </a:tr>
              <a:tr h="28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650"/>
                        </a:lnSpc>
                      </a:pPr>
                      <a:r>
                        <a:rPr lang="lv-LV" sz="1400" b="0">
                          <a:solidFill>
                            <a:srgbClr val="000000"/>
                          </a:solidFill>
                          <a:effectLst/>
                        </a:rPr>
                        <a:t>Kopā</a:t>
                      </a:r>
                      <a:endParaRPr lang="lv-LV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8141236"/>
                  </a:ext>
                </a:extLst>
              </a:tr>
              <a:tr h="289560">
                <a:tc rowSpan="3"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lv-LV" sz="1400" b="0">
                          <a:solidFill>
                            <a:srgbClr val="000000"/>
                          </a:solidFill>
                          <a:effectLst/>
                        </a:rPr>
                        <a:t>Y</a:t>
                      </a:r>
                      <a:endParaRPr lang="lv-LV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650"/>
                        </a:lnSpc>
                      </a:pPr>
                      <a:r>
                        <a:rPr lang="lv-LV" sz="1400" b="0">
                          <a:solidFill>
                            <a:srgbClr val="000000"/>
                          </a:solidFill>
                          <a:effectLst/>
                        </a:rPr>
                        <a:t>RP</a:t>
                      </a:r>
                      <a:endParaRPr lang="lv-LV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8728225"/>
                  </a:ext>
                </a:extLst>
              </a:tr>
              <a:tr h="28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650"/>
                        </a:lnSpc>
                      </a:pPr>
                      <a:r>
                        <a:rPr lang="lv-LV" sz="1400" b="0">
                          <a:solidFill>
                            <a:srgbClr val="000000"/>
                          </a:solidFill>
                          <a:effectLst/>
                        </a:rPr>
                        <a:t>EI</a:t>
                      </a:r>
                      <a:endParaRPr lang="lv-LV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026117"/>
                  </a:ext>
                </a:extLst>
              </a:tr>
              <a:tr h="28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650"/>
                        </a:lnSpc>
                      </a:pPr>
                      <a:r>
                        <a:rPr lang="lv-LV" sz="1400" b="0">
                          <a:solidFill>
                            <a:srgbClr val="000000"/>
                          </a:solidFill>
                          <a:effectLst/>
                        </a:rPr>
                        <a:t>Kopā</a:t>
                      </a:r>
                      <a:endParaRPr lang="lv-LV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284204"/>
                  </a:ext>
                </a:extLst>
              </a:tr>
              <a:tr h="289560">
                <a:tc gridSpan="2">
                  <a:txBody>
                    <a:bodyPr/>
                    <a:lstStyle/>
                    <a:p>
                      <a:pPr algn="r" fontAlgn="base">
                        <a:lnSpc>
                          <a:spcPts val="1650"/>
                        </a:lnSpc>
                      </a:pPr>
                      <a:r>
                        <a:rPr lang="lv-LV" sz="1400" b="0">
                          <a:solidFill>
                            <a:srgbClr val="000000"/>
                          </a:solidFill>
                          <a:effectLst/>
                        </a:rPr>
                        <a:t>Kopā pavisam</a:t>
                      </a:r>
                      <a:endParaRPr lang="lv-LV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</a:pPr>
                      <a:endParaRPr lang="lv-LV" sz="1400" b="0" i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405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4598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Google Shape;256;p4">
            <a:extLst>
              <a:ext uri="{FF2B5EF4-FFF2-40B4-BE49-F238E27FC236}">
                <a16:creationId xmlns:a16="http://schemas.microsoft.com/office/drawing/2014/main" id="{ED829E7F-1BAD-A04A-2B89-1BD4D00772C5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2278063" y="973138"/>
            <a:ext cx="8329612" cy="7080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EBEBEB"/>
              </a:buClr>
              <a:buSzPts val="3600"/>
              <a:buFont typeface="Century Gothic" panose="020B0502020202020204" pitchFamily="34" charset="0"/>
              <a:buNone/>
              <a:defRPr/>
            </a:pPr>
            <a:r>
              <a:rPr lang="lv-LV" altLang="en-US" sz="32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Pētījuma apraksts (2-4 slaidi)</a:t>
            </a:r>
            <a:endParaRPr lang="en-US" altLang="en-US" sz="3200" b="1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entury Gothic" panose="020B0502020202020204" pitchFamily="34" charset="0"/>
            </a:endParaRPr>
          </a:p>
        </p:txBody>
      </p:sp>
      <p:sp>
        <p:nvSpPr>
          <p:cNvPr id="27651" name="Google Shape;257;p4">
            <a:extLst>
              <a:ext uri="{FF2B5EF4-FFF2-40B4-BE49-F238E27FC236}">
                <a16:creationId xmlns:a16="http://schemas.microsoft.com/office/drawing/2014/main" id="{AA69106F-550F-9515-F018-9716B7B384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55700" y="2139950"/>
            <a:ext cx="9647238" cy="2943225"/>
          </a:xfrm>
        </p:spPr>
        <p:txBody>
          <a:bodyPr/>
          <a:lstStyle/>
          <a:p>
            <a:pPr eaLnBrk="1" hangingPunct="1">
              <a:lnSpc>
                <a:spcPct val="170000"/>
              </a:lnSpc>
              <a:spcBef>
                <a:spcPct val="0"/>
              </a:spcBef>
              <a:buSzPts val="1300"/>
              <a:buFont typeface="Wingdings" panose="05000000000000000000" pitchFamily="2" charset="2"/>
              <a:buChar char="ü"/>
            </a:pPr>
            <a:r>
              <a:rPr lang="lv-LV" altLang="en-US" sz="1600">
                <a:solidFill>
                  <a:srgbClr val="3F3F3F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Problēmas apraksts, pētījuma nepieciešamība</a:t>
            </a: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eaLnBrk="1" hangingPunct="1">
              <a:lnSpc>
                <a:spcPct val="170000"/>
              </a:lnSpc>
              <a:spcBef>
                <a:spcPct val="0"/>
              </a:spcBef>
              <a:buSzPts val="1300"/>
              <a:buFont typeface="Wingdings" panose="05000000000000000000" pitchFamily="2" charset="2"/>
              <a:buChar char="ü"/>
            </a:pPr>
            <a:r>
              <a:rPr lang="lv-LV" altLang="en-US" sz="1600">
                <a:solidFill>
                  <a:srgbClr val="3F3F3F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Vēlamais risinājums</a:t>
            </a: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eaLnBrk="1" hangingPunct="1">
              <a:lnSpc>
                <a:spcPct val="170000"/>
              </a:lnSpc>
              <a:spcBef>
                <a:spcPct val="0"/>
              </a:spcBef>
              <a:buSzPts val="1300"/>
              <a:buFont typeface="Wingdings" panose="05000000000000000000" pitchFamily="2" charset="2"/>
              <a:buChar char="ü"/>
            </a:pPr>
            <a:r>
              <a:rPr lang="lv-LV" altLang="en-US" sz="1600">
                <a:solidFill>
                  <a:srgbClr val="3F3F3F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Veicamās aktivitātes, lai nonāktu pie vēlamā risinājuma</a:t>
            </a: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eaLnBrk="1" hangingPunct="1">
              <a:lnSpc>
                <a:spcPct val="170000"/>
              </a:lnSpc>
              <a:spcBef>
                <a:spcPct val="0"/>
              </a:spcBef>
              <a:buSzPts val="1300"/>
              <a:buFont typeface="Wingdings" panose="05000000000000000000" pitchFamily="2" charset="2"/>
              <a:buChar char="ü"/>
            </a:pPr>
            <a:r>
              <a:rPr lang="lv-LV" altLang="en-US" sz="1600">
                <a:solidFill>
                  <a:srgbClr val="3F3F3F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Norādīts plānotais pētniecības darbu apjoms, kuru plānots iegādāties kā ārpakalpojumu</a:t>
            </a: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eaLnBrk="1" hangingPunct="1">
              <a:buSzPts val="1300"/>
              <a:buFont typeface="Noto Sans Symbols"/>
              <a:buNone/>
            </a:pPr>
            <a:endParaRPr lang="en-US" altLang="en-US" sz="1600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eaLnBrk="1" hangingPunct="1">
              <a:buSzPts val="1300"/>
              <a:buFont typeface="Noto Sans Symbols"/>
              <a:buNone/>
            </a:pPr>
            <a:endParaRPr lang="en-US" altLang="en-US" sz="1600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eaLnBrk="1" hangingPunct="1">
              <a:buSzPts val="1300"/>
              <a:buFont typeface="Noto Sans Symbols"/>
              <a:buNone/>
            </a:pPr>
            <a:endParaRPr lang="en-US" altLang="en-US" sz="1600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eaLnBrk="1" hangingPunct="1">
              <a:buSzPts val="1300"/>
              <a:buFont typeface="Noto Sans Symbols"/>
              <a:buNone/>
            </a:pPr>
            <a:endParaRPr lang="en-US" altLang="en-US" sz="1600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eaLnBrk="1" hangingPunct="1">
              <a:buSzPts val="1300"/>
              <a:buFont typeface="Noto Sans Symbols"/>
              <a:buNone/>
            </a:pPr>
            <a:endParaRPr lang="en-US" altLang="en-US" sz="1600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EFB121F-192A-952C-5035-910E5CB65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 sz="1000"/>
              <a:t> 1.2.1.2.i.2/1/24/A/CFLA/001</a:t>
            </a:r>
            <a:endParaRPr lang="en-US" altLang="en-US" sz="1000">
              <a:ea typeface="Calibri"/>
              <a:cs typeface="Calibri"/>
            </a:endParaRPr>
          </a:p>
        </p:txBody>
      </p:sp>
      <p:sp>
        <p:nvSpPr>
          <p:cNvPr id="27653" name="Slaida numura vietturis 2">
            <a:extLst>
              <a:ext uri="{FF2B5EF4-FFF2-40B4-BE49-F238E27FC236}">
                <a16:creationId xmlns:a16="http://schemas.microsoft.com/office/drawing/2014/main" id="{1D648800-FC56-77B5-8E19-2C25C5FB37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4871464-C0E3-40B9-B36E-02C992B07A23}" type="slidenum">
              <a:rPr lang="lv-LV" altLang="en-US" smtClean="0">
                <a:solidFill>
                  <a:srgbClr val="FEFFFF"/>
                </a:solidFill>
                <a:latin typeface="Calibri"/>
                <a:ea typeface="Calibri"/>
                <a:cs typeface="Calibri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</a:t>
            </a:fld>
            <a:endParaRPr lang="en-US" altLang="en-US">
              <a:solidFill>
                <a:srgbClr val="FEFFFF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Google Shape;262;p5">
            <a:extLst>
              <a:ext uri="{FF2B5EF4-FFF2-40B4-BE49-F238E27FC236}">
                <a16:creationId xmlns:a16="http://schemas.microsoft.com/office/drawing/2014/main" id="{20663ADB-66D6-DE60-8929-52ED4E9E2704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097280" y="286603"/>
            <a:ext cx="10448260" cy="145075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EBEBEB"/>
              </a:buClr>
              <a:buSzPts val="3600"/>
              <a:buFont typeface="Century Gothic" panose="020B0502020202020204" pitchFamily="34" charset="0"/>
              <a:buNone/>
              <a:defRPr/>
            </a:pPr>
            <a:r>
              <a:rPr lang="lv-LV" altLang="en-US" sz="32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Pētījuma rezultāts un tā komercializācijas potenciāls (1-3 slaidi)</a:t>
            </a:r>
            <a:endParaRPr lang="en-US" altLang="en-US" sz="3200" b="1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entury Gothic" panose="020B0502020202020204" pitchFamily="34" charset="0"/>
            </a:endParaRPr>
          </a:p>
        </p:txBody>
      </p:sp>
      <p:sp>
        <p:nvSpPr>
          <p:cNvPr id="29699" name="Google Shape;263;p5">
            <a:extLst>
              <a:ext uri="{FF2B5EF4-FFF2-40B4-BE49-F238E27FC236}">
                <a16:creationId xmlns:a16="http://schemas.microsoft.com/office/drawing/2014/main" id="{5E94E84A-CEAC-0B24-A639-8C7157030EC1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003753" y="2211388"/>
            <a:ext cx="10331450" cy="3413125"/>
          </a:xfrm>
        </p:spPr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buSzPts val="1400"/>
              <a:buFont typeface="Wingdings" panose="05000000000000000000" pitchFamily="2" charset="2"/>
              <a:buChar char="ü"/>
            </a:pPr>
            <a:r>
              <a:rPr lang="lv-LV" altLang="en-US">
                <a:solidFill>
                  <a:srgbClr val="3F3F3F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Aprakstīts vēlamais rezultāts;</a:t>
            </a: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eaLnBrk="1" hangingPunct="1">
              <a:buSzPts val="1400"/>
              <a:buFont typeface="Wingdings" panose="05000000000000000000" pitchFamily="2" charset="2"/>
              <a:buChar char="ü"/>
            </a:pPr>
            <a:r>
              <a:rPr lang="lv-LV" altLang="en-US">
                <a:solidFill>
                  <a:srgbClr val="3F3F3F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Aprakstīts mērķa tirgus (vietējais tirgus, plānotie eksporta tirgi utt.), tā izmērs (EUR), konkurence tajā (lielākie spēlētāji), potenciālie sadarbības partneri; </a:t>
            </a: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eaLnBrk="1" hangingPunct="1">
              <a:buSzPts val="1400"/>
              <a:buFont typeface="Wingdings" panose="05000000000000000000" pitchFamily="2" charset="2"/>
              <a:buChar char="ü"/>
            </a:pPr>
            <a:r>
              <a:rPr lang="lv-LV" altLang="en-US">
                <a:solidFill>
                  <a:srgbClr val="3F3F3F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Norādīta un pamatota (ar statistiku, tirgus izpēti u.c. datiem) projekta finansiālā atdeve (apjoms, cena);</a:t>
            </a: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eaLnBrk="1" hangingPunct="1">
              <a:buSzPts val="1400"/>
              <a:buFont typeface="Wingdings" panose="05000000000000000000" pitchFamily="2" charset="2"/>
              <a:buChar char="ü"/>
            </a:pPr>
            <a:r>
              <a:rPr lang="lv-LV" altLang="en-US">
                <a:solidFill>
                  <a:srgbClr val="3F3F3F"/>
                </a:solidFill>
                <a:cs typeface="Arial" panose="020B0604020202020204" pitchFamily="34" charset="0"/>
                <a:sym typeface="Century Gothic" panose="020B0502020202020204" pitchFamily="34" charset="0"/>
              </a:rPr>
              <a:t>Pamatota komersanta pieredze/spēja produktu komercializēt (apzināti iespējamie pārdošanas kanāli, potenciālie klienti)</a:t>
            </a:r>
            <a:endParaRPr lang="en-US" altLang="en-US">
              <a:solidFill>
                <a:srgbClr val="3F3F3F"/>
              </a:solidFill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BE27F50-F067-A7FE-EF39-03A2CE25B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5008873" cy="365125"/>
          </a:xfrm>
        </p:spPr>
        <p:txBody>
          <a:bodyPr/>
          <a:lstStyle/>
          <a:p>
            <a:pPr>
              <a:defRPr/>
            </a:pPr>
            <a:r>
              <a:rPr lang="nn-NO" altLang="en-US" sz="1000"/>
              <a:t> 1.2.1.2.i.2/1/24/A/CFLA/001</a:t>
            </a:r>
            <a:endParaRPr lang="en-US" altLang="en-US" sz="1000">
              <a:ea typeface="Calibri"/>
              <a:cs typeface="Calibri"/>
            </a:endParaRPr>
          </a:p>
        </p:txBody>
      </p:sp>
      <p:sp>
        <p:nvSpPr>
          <p:cNvPr id="29701" name="Slaida numura vietturis 2">
            <a:extLst>
              <a:ext uri="{FF2B5EF4-FFF2-40B4-BE49-F238E27FC236}">
                <a16:creationId xmlns:a16="http://schemas.microsoft.com/office/drawing/2014/main" id="{2FF428B8-AD0F-546E-1103-5B7B3535F5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900458" y="6459785"/>
            <a:ext cx="136518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AD61E5FB-FB8D-4472-9B97-B9AE677875D8}" type="slidenum">
              <a:rPr lang="lv-LV" altLang="en-US" smtClean="0">
                <a:solidFill>
                  <a:srgbClr val="FEFFFF"/>
                </a:solidFill>
                <a:latin typeface="Calibri"/>
                <a:ea typeface="Calibri"/>
                <a:cs typeface="Calibri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</a:t>
            </a:fld>
            <a:endParaRPr lang="en-US" altLang="en-US">
              <a:solidFill>
                <a:srgbClr val="FEFFFF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Google Shape;274;p7">
            <a:extLst>
              <a:ext uri="{FF2B5EF4-FFF2-40B4-BE49-F238E27FC236}">
                <a16:creationId xmlns:a16="http://schemas.microsoft.com/office/drawing/2014/main" id="{89FAAB6C-CF56-F62D-1326-8ACEBC99E03A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097280" y="1036864"/>
            <a:ext cx="10058400" cy="70049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EBEBEB"/>
              </a:buClr>
              <a:buSzPts val="3600"/>
              <a:buFont typeface="Century Gothic" panose="020B0502020202020204" pitchFamily="34" charset="0"/>
              <a:buNone/>
              <a:defRPr/>
            </a:pPr>
            <a:r>
              <a:rPr lang="lv-LV" altLang="en-US" sz="32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Plānotās rūpnieciskā pētījuma izmaksas</a:t>
            </a:r>
            <a:endParaRPr lang="en-US" altLang="en-US" sz="3200" b="1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entury Gothic" panose="020B0502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060BAA2-75D9-6E9C-AD75-990FD5CC8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 sz="1000"/>
              <a:t> 1.2.1.2.i.2/1/24/A/CFLA/001</a:t>
            </a:r>
            <a:endParaRPr lang="en-US" altLang="en-US" sz="1000">
              <a:ea typeface="Calibri"/>
              <a:cs typeface="Calibri"/>
            </a:endParaRPr>
          </a:p>
        </p:txBody>
      </p:sp>
      <p:sp>
        <p:nvSpPr>
          <p:cNvPr id="31790" name="Slaida numura vietturis 2">
            <a:extLst>
              <a:ext uri="{FF2B5EF4-FFF2-40B4-BE49-F238E27FC236}">
                <a16:creationId xmlns:a16="http://schemas.microsoft.com/office/drawing/2014/main" id="{571CCF35-2F26-39D6-8957-6D21857AC3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E9CD2419-DF9C-4A1E-812D-1CB7C8F1FEB5}" type="slidenum">
              <a:rPr lang="lv-LV" altLang="en-US" smtClean="0">
                <a:solidFill>
                  <a:srgbClr val="FEFFFF"/>
                </a:solidFill>
                <a:latin typeface="Calibri"/>
                <a:ea typeface="Calibri"/>
                <a:cs typeface="Calibri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7</a:t>
            </a:fld>
            <a:endParaRPr lang="en-US" altLang="en-US">
              <a:solidFill>
                <a:srgbClr val="FEFFFF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275" name="Google Shape;275;p7">
            <a:extLst>
              <a:ext uri="{FF2B5EF4-FFF2-40B4-BE49-F238E27FC236}">
                <a16:creationId xmlns:a16="http://schemas.microsoft.com/office/drawing/2014/main" id="{1154EF79-6DF3-2EB4-B159-61242F6076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851062"/>
              </p:ext>
            </p:extLst>
          </p:nvPr>
        </p:nvGraphicFramePr>
        <p:xfrm>
          <a:off x="566028" y="1831654"/>
          <a:ext cx="11120904" cy="4391865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6118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65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2169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1" u="none" strike="noStrike" cap="none" normalizeH="0" baseline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sym typeface="Arial" panose="020B0604020202020204" pitchFamily="34" charset="0"/>
                        </a:rPr>
                        <a:t>Izmaksu pozīcijas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1" u="none" strike="noStrike" cap="none" normalizeH="0" baseline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sym typeface="Arial" panose="020B0604020202020204" pitchFamily="34" charset="0"/>
                        </a:rPr>
                        <a:t>Izmaksas (bez PVN)</a:t>
                      </a:r>
                      <a:endPara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1" u="none" strike="noStrike" cap="none" normalizeH="0" baseline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sym typeface="Arial" panose="020B0604020202020204" pitchFamily="34" charset="0"/>
                        </a:rPr>
                        <a:t>Ekonomiskais pamatojums/ pielietojums projektā</a:t>
                      </a:r>
                      <a:endPara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454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Century Gothic" panose="020B0502020202020204" pitchFamily="34" charset="0"/>
                        </a:rPr>
                        <a:t>1. Darba samaksa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557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Century Gothic" panose="020B0502020202020204" pitchFamily="34" charset="0"/>
                        </a:rPr>
                        <a:t>2. Komandējuma (darba brauciena) izmaksas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557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Century Gothic" panose="020B0502020202020204" pitchFamily="34" charset="0"/>
                        </a:rPr>
                        <a:t>3. Komunālo pakalpojumu un sakaru pakalpojumu izmaksas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557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Century Gothic" panose="020B0502020202020204" pitchFamily="34" charset="0"/>
                        </a:rPr>
                        <a:t>4. Telpu, instrumentu, iekārtu un to aprīkojuma nomas maksa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406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Century Gothic" panose="020B0502020202020204" pitchFamily="34" charset="0"/>
                        </a:rPr>
                        <a:t>5. Plānotās materiālu, zinātniskās literatūras un mazvērtīgā inventāra iegādes izmaksas, tai skaitā piegādes izmaksas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5406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Century Gothic" panose="020B0502020202020204" pitchFamily="34" charset="0"/>
                        </a:rPr>
                        <a:t>6. Īpašumā esošo telpu, instrumentu, iekārtu un to aprīkojuma, patentu un licenču amortizācijas izmaksas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1353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Century Gothic" panose="020B0502020202020204" pitchFamily="34" charset="0"/>
                        </a:rPr>
                        <a:t>7. Apdrošināšanas (veselības, dzīvības, transportlīdzekļu, īpašuma, iekārtu, civiltiesiskās atbildības u. c.) izmaksas uz pētniecības projekta īstenošanas laiku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5406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Century Gothic" panose="020B0502020202020204" pitchFamily="34" charset="0"/>
                        </a:rPr>
                        <a:t>8. Ārējo pakalpojumu izmaksas, kurus pētījuma īstenotājs iepērk no trešajām personām, ja attiecīgie pakalpojumi tiek izmantoti tikai pētniecības darbībai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Google Shape;280;p8">
            <a:extLst>
              <a:ext uri="{FF2B5EF4-FFF2-40B4-BE49-F238E27FC236}">
                <a16:creationId xmlns:a16="http://schemas.microsoft.com/office/drawing/2014/main" id="{73AFB062-F278-3AAD-94BB-456F06657A70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220771" y="1034532"/>
            <a:ext cx="9991712" cy="71742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EBEBEB"/>
              </a:buClr>
              <a:buSzPts val="3600"/>
              <a:buFont typeface="Century Gothic" panose="020B0502020202020204" pitchFamily="34" charset="0"/>
              <a:buNone/>
              <a:defRPr/>
            </a:pPr>
            <a:r>
              <a:rPr lang="lv-LV" altLang="en-US" sz="3200" b="1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Plānotās eksperimentālās izstrādes izmaksas</a:t>
            </a:r>
            <a:endParaRPr lang="en-US" altLang="en-US" sz="3200" b="1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DAFA40B-E8B5-155B-7A71-22DA83144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 sz="1000"/>
              <a:t> 1.2.1.2.i.2/1/24/A/CFLA/001</a:t>
            </a:r>
            <a:endParaRPr lang="en-US" altLang="en-US" sz="1000">
              <a:ea typeface="Calibri"/>
              <a:cs typeface="Calibri"/>
            </a:endParaRPr>
          </a:p>
        </p:txBody>
      </p:sp>
      <p:sp>
        <p:nvSpPr>
          <p:cNvPr id="33838" name="Slaida numura vietturis 2">
            <a:extLst>
              <a:ext uri="{FF2B5EF4-FFF2-40B4-BE49-F238E27FC236}">
                <a16:creationId xmlns:a16="http://schemas.microsoft.com/office/drawing/2014/main" id="{250AF312-D564-A6C3-3C8C-272B6FB60C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CFCF237D-0541-4007-A5C0-2AF98E8B9420}" type="slidenum">
              <a:rPr lang="lv-LV" altLang="en-US" smtClean="0">
                <a:solidFill>
                  <a:srgbClr val="FEFFFF"/>
                </a:solidFill>
                <a:latin typeface="Calibri"/>
                <a:ea typeface="Calibri"/>
                <a:cs typeface="Calibri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8</a:t>
            </a:fld>
            <a:endParaRPr lang="en-US" altLang="en-US">
              <a:solidFill>
                <a:srgbClr val="FEFFFF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281" name="Google Shape;281;p8">
            <a:extLst>
              <a:ext uri="{FF2B5EF4-FFF2-40B4-BE49-F238E27FC236}">
                <a16:creationId xmlns:a16="http://schemas.microsoft.com/office/drawing/2014/main" id="{5D5A2FC8-2685-20AD-8207-35C5CC89B6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35710"/>
              </p:ext>
            </p:extLst>
          </p:nvPr>
        </p:nvGraphicFramePr>
        <p:xfrm>
          <a:off x="621609" y="1858219"/>
          <a:ext cx="10948782" cy="4231043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6023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0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50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4879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1" u="none" strike="noStrike" cap="none" normalizeH="0" baseline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sym typeface="Arial" panose="020B0604020202020204" pitchFamily="34" charset="0"/>
                        </a:rPr>
                        <a:t>Izmaksu pozīcijas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1" u="none" strike="noStrike" cap="none" normalizeH="0" baseline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sym typeface="Arial" panose="020B0604020202020204" pitchFamily="34" charset="0"/>
                        </a:rPr>
                        <a:t>Izmaksas (bez PVN)</a:t>
                      </a:r>
                      <a:endPara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1" u="none" strike="noStrike" cap="none" normalizeH="0" baseline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sym typeface="Arial" panose="020B0604020202020204" pitchFamily="34" charset="0"/>
                        </a:rPr>
                        <a:t>Ekonomiskais pamatojums/ pielietojums projektā</a:t>
                      </a:r>
                      <a:endParaRPr kumimoji="0" lang="en-US" altLang="en-US" sz="1000" b="1" i="0" u="none" strike="noStrike" cap="none" normalizeH="0" baseline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799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Century Gothic" panose="020B0502020202020204" pitchFamily="34" charset="0"/>
                        </a:rPr>
                        <a:t>1. Darba samaksa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632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Century Gothic" panose="020B0502020202020204" pitchFamily="34" charset="0"/>
                        </a:rPr>
                        <a:t>2. Komandējuma (darba brauciena) izmaksas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632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Century Gothic" panose="020B0502020202020204" pitchFamily="34" charset="0"/>
                        </a:rPr>
                        <a:t>3. Komunālo pakalpojumu un sakaru pakalpojumu izmaksas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2632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Century Gothic" panose="020B0502020202020204" pitchFamily="34" charset="0"/>
                        </a:rPr>
                        <a:t>4. Telpu, instrumentu, iekārtu un to aprīkojuma nomas maksa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6168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Century Gothic" panose="020B0502020202020204" pitchFamily="34" charset="0"/>
                        </a:rPr>
                        <a:t>5. Plānotās materiālu, zinātniskās literatūras un mazvērtīgā inventāra iegādes izmaksas, tai skaitā piegādes izmaksas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6168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Century Gothic" panose="020B0502020202020204" pitchFamily="34" charset="0"/>
                        </a:rPr>
                        <a:t>6. Īpašumā esošo telpu, instrumentu, iekārtu un to aprīkojuma, patentu un licenču amortizācijas izmaksas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8965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Century Gothic" panose="020B0502020202020204" pitchFamily="34" charset="0"/>
                        </a:rPr>
                        <a:t>7. Apdrošināšanas (veselības, dzīvības, transportlīdzekļu, īpašuma, iekārtu, civiltiesiskās atbildības u. c.) izmaksas uz pētniecības projekta īstenošanas laiku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6168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Century Gothic" panose="020B0502020202020204" pitchFamily="34" charset="0"/>
                        </a:rPr>
                        <a:t>8. Ārējo pakalpojumu izmaksas, kurus pētījuma īstenotājs iepērk no trešajām personām, ja attiecīgie pakalpojumi tiek izmantoti tikai pētniecības darbībai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0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Century Gothic" panose="020B0502020202020204" pitchFamily="34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36000" marR="36000" marT="36000" marB="36000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Google Shape;286;p9">
            <a:extLst>
              <a:ext uri="{FF2B5EF4-FFF2-40B4-BE49-F238E27FC236}">
                <a16:creationId xmlns:a16="http://schemas.microsoft.com/office/drawing/2014/main" id="{C1698A8D-A327-F6B6-8028-C110A2A573D1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196132" y="892499"/>
            <a:ext cx="9956281" cy="77340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EBEBEB"/>
              </a:buClr>
              <a:buSzPts val="3600"/>
              <a:buFont typeface="Century Gothic" panose="020B0502020202020204" pitchFamily="34" charset="0"/>
              <a:buNone/>
              <a:defRPr/>
            </a:pPr>
            <a:r>
              <a:rPr lang="lv-LV" altLang="en-US" sz="32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entury Gothic" panose="020B0502020202020204" pitchFamily="34" charset="0"/>
              </a:rPr>
              <a:t>Projekta īstenotāja saimnieciskās darbības dati</a:t>
            </a:r>
            <a:endParaRPr lang="en-US" altLang="en-US" sz="3200" b="1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entury Gothic" panose="020B0502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19E7EEE-54CE-6450-0466-1FACB1D69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 altLang="en-US" sz="1000"/>
              <a:t> 1.2.1.2.i.2/1/24/A/CFLA/001</a:t>
            </a:r>
            <a:endParaRPr lang="en-US" altLang="en-US" sz="1000">
              <a:ea typeface="Calibri"/>
              <a:cs typeface="Calibri"/>
            </a:endParaRPr>
          </a:p>
        </p:txBody>
      </p:sp>
      <p:sp>
        <p:nvSpPr>
          <p:cNvPr id="25636" name="Slaida numura vietturis 2">
            <a:extLst>
              <a:ext uri="{FF2B5EF4-FFF2-40B4-BE49-F238E27FC236}">
                <a16:creationId xmlns:a16="http://schemas.microsoft.com/office/drawing/2014/main" id="{8A4D2B98-D363-33EB-769E-C5FCECE6E7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C158306-3F08-48F0-B8B7-D466F23ECB9D}" type="slidenum">
              <a:rPr lang="lv-LV" altLang="en-US" smtClean="0">
                <a:solidFill>
                  <a:srgbClr val="FEFFFF"/>
                </a:solidFill>
                <a:latin typeface="Calibri"/>
                <a:ea typeface="Calibri"/>
                <a:cs typeface="Calibri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9</a:t>
            </a:fld>
            <a:endParaRPr lang="en-US" altLang="en-US">
              <a:solidFill>
                <a:srgbClr val="FEFFFF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287" name="Google Shape;287;p9">
            <a:extLst>
              <a:ext uri="{FF2B5EF4-FFF2-40B4-BE49-F238E27FC236}">
                <a16:creationId xmlns:a16="http://schemas.microsoft.com/office/drawing/2014/main" id="{D5F7C06D-F311-4856-3157-C3FE321BB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980949"/>
              </p:ext>
            </p:extLst>
          </p:nvPr>
        </p:nvGraphicFramePr>
        <p:xfrm>
          <a:off x="614266" y="1935918"/>
          <a:ext cx="10963468" cy="3335265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4063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7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08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0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8875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53" marR="91453" marT="45732" marB="45732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800" b="1" u="none" strike="noStrike" cap="none" normalizeH="0" baseline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sym typeface="Arial" panose="020B0604020202020204" pitchFamily="34" charset="0"/>
                        </a:rPr>
                        <a:t>2022, EUR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53" marR="91453" marT="45732" marB="45732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800" b="1" u="none" strike="noStrike" cap="none" normalizeH="0" baseline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sym typeface="Arial" panose="020B0604020202020204" pitchFamily="34" charset="0"/>
                        </a:rPr>
                        <a:t>2023, EUR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53" marR="91453" marT="45732" marB="45732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800" b="1" u="none" strike="noStrike" cap="none" normalizeH="0" baseline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sym typeface="Arial" panose="020B0604020202020204" pitchFamily="34" charset="0"/>
                        </a:rPr>
                        <a:t>2024, EUR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53" marR="91453" marT="45732" marB="45732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140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800" b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Arial" panose="020B0604020202020204" pitchFamily="34" charset="0"/>
                        </a:rPr>
                        <a:t>Apgrozījums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53" marR="91453" marT="45732" marB="45732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68577" marR="68577" marT="0" marB="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68577" marR="68577" marT="0" marB="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68577" marR="68577" marT="0" marB="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869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800" b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Arial" panose="020B0604020202020204" pitchFamily="34" charset="0"/>
                        </a:rPr>
                        <a:t>Izdevumi P&amp;A projektiem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53" marR="91453" marT="45732" marB="45732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68577" marR="68577" marT="0" marB="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68577" marR="68577" marT="0" marB="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68577" marR="68577" marT="0" marB="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2598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800" b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Arial" panose="020B0604020202020204" pitchFamily="34" charset="0"/>
                        </a:rPr>
                        <a:t>Sadarbības apjomi (EUR) ar zinātniskajām institūcijām</a:t>
                      </a: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53" marR="91453" marT="45732" marB="45732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68577" marR="68577" marT="0" marB="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68577" marR="68577" marT="0" marB="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68577" marR="68577" marT="0" marB="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5783"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v-LV" altLang="en-US" sz="1800" b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Arial" panose="020B0604020202020204" pitchFamily="34" charset="0"/>
                        </a:rPr>
                        <a:t>Uzņēmuma eksports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53" marR="91453" marT="45732" marB="45732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68577" marR="68577" marT="0" marB="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68577" marR="68577" marT="0" marB="0" horzOverflow="overflow"/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68577" marR="68577" marT="0" marB="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e066757-b36e-4220-bbe1-c4dec004f21e" xsi:nil="true"/>
    <Datums xmlns="ce066757-b36e-4220-bbe1-c4dec004f21e" xsi:nil="true"/>
    <E-parakstīts xmlns="ce066757-b36e-4220-bbe1-c4dec004f21e">false</E-parakstīts>
    <edoc_x0020_ID xmlns="ce066757-b36e-4220-bbe1-c4dec004f21e" xsi:nil="true"/>
    <_dlc_DocId xmlns="ce066757-b36e-4220-bbe1-c4dec004f21e">3MET3YAQRJMJ-1601328311-508</_dlc_DocId>
    <_dlc_DocIdUrl xmlns="ce066757-b36e-4220-bbe1-c4dec004f21e">
      <Url>https://fidea.sharepoint.com/sites/mnkc-projekti/_layouts/15/DocIdRedir.aspx?ID=3MET3YAQRJMJ-1601328311-508</Url>
      <Description>3MET3YAQRJMJ-1601328311-508</Description>
    </_dlc_DocIdUrl>
    <MPNr_x002e_ xmlns="94a37b02-fe0a-4248-8f28-e3689361da8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KC fails" ma:contentTypeID="0x01010063110DC1D584FC4297D34CF958BAAAA100D4B7FDD6516EB64FA8F77826B0FE8F30" ma:contentTypeVersion="24" ma:contentTypeDescription="Kompetences centra sistēmas faila vispārējais tips" ma:contentTypeScope="" ma:versionID="db82bd49f36dc53a74881760afa71f4a">
  <xsd:schema xmlns:xsd="http://www.w3.org/2001/XMLSchema" xmlns:xs="http://www.w3.org/2001/XMLSchema" xmlns:p="http://schemas.microsoft.com/office/2006/metadata/properties" xmlns:ns2="ce066757-b36e-4220-bbe1-c4dec004f21e" xmlns:ns3="94a37b02-fe0a-4248-8f28-e3689361da83" targetNamespace="http://schemas.microsoft.com/office/2006/metadata/properties" ma:root="true" ma:fieldsID="1d9663abb4f0488d43c57ee1c916da1d" ns2:_="" ns3:_="">
    <xsd:import namespace="ce066757-b36e-4220-bbe1-c4dec004f21e"/>
    <xsd:import namespace="94a37b02-fe0a-4248-8f28-e3689361da83"/>
    <xsd:element name="properties">
      <xsd:complexType>
        <xsd:sequence>
          <xsd:element name="documentManagement">
            <xsd:complexType>
              <xsd:all>
                <xsd:element ref="ns2:Datums" minOccurs="0"/>
                <xsd:element ref="ns2:TaxCatchAll" minOccurs="0"/>
                <xsd:element ref="ns2:TaxCatchAllLabel" minOccurs="0"/>
                <xsd:element ref="ns2:E-parakstīts" minOccurs="0"/>
                <xsd:element ref="ns2:edoc_x0020_ID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2:_dlc_DocId" minOccurs="0"/>
                <xsd:element ref="ns2:_dlc_DocIdUrl" minOccurs="0"/>
                <xsd:element ref="ns2:_dlc_DocIdPersistId" minOccurs="0"/>
                <xsd:element ref="ns3:MPNr_x002e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066757-b36e-4220-bbe1-c4dec004f21e" elementFormDefault="qualified">
    <xsd:import namespace="http://schemas.microsoft.com/office/2006/documentManagement/types"/>
    <xsd:import namespace="http://schemas.microsoft.com/office/infopath/2007/PartnerControls"/>
    <xsd:element name="Datums" ma:index="2" nillable="true" ma:displayName="Datums" ma:default="" ma:description="Pieteikuma dokumenta saņemšanas vai nosūtīšanas datums" ma:format="DateOnly" ma:internalName="Datums">
      <xsd:simpleType>
        <xsd:restriction base="dms:DateTime"/>
      </xsd:simpleType>
    </xsd:element>
    <xsd:element name="TaxCatchAll" ma:index="9" nillable="true" ma:displayName="Taxonomy Catch All Column" ma:hidden="true" ma:list="{c2e172be-a867-4fd4-a81e-beb1add14239}" ma:internalName="TaxCatchAll" ma:showField="CatchAllData" ma:web="ce066757-b36e-4220-bbe1-c4dec004f2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c2e172be-a867-4fd4-a81e-beb1add14239}" ma:internalName="TaxCatchAllLabel" ma:readOnly="true" ma:showField="CatchAllDataLabel" ma:web="ce066757-b36e-4220-bbe1-c4dec004f2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E-parakstīts" ma:index="11" nillable="true" ma:displayName="E-parakstīts" ma:default="0" ma:description="Elektroniski parakstīts" ma:internalName="E_x002d_parakst_x012b_ts">
      <xsd:simpleType>
        <xsd:restriction base="dms:Boolean"/>
      </xsd:simpleType>
    </xsd:element>
    <xsd:element name="edoc_x0020_ID" ma:index="12" nillable="true" ma:displayName="edoc ID" ma:default="" ma:description="Saistītais e-dokuments ar šo dokumentu, gadījumā ja šis fails ir parakstīta dokumenta sastāvā" ma:internalName="edoc_x0020_ID">
      <xsd:simpleType>
        <xsd:restriction base="dms:Text">
          <xsd:maxLength value="255"/>
        </xsd:restriction>
      </xsd:simpleType>
    </xsd:element>
    <xsd:element name="_dlc_DocId" ma:index="17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18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9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a37b02-fe0a-4248-8f28-e3689361da83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PNr_x002e_" ma:index="20" nillable="true" ma:displayName="MP Nr." ma:description="Ievada MP numuru" ma:format="Dropdown" ma:internalName="MPNr_x002e_" ma:percentage="FALSE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C495B0-3D05-43EE-931F-C11C86C0FAE3}">
  <ds:schemaRefs>
    <ds:schemaRef ds:uri="http://schemas.microsoft.com/office/2006/documentManagement/types"/>
    <ds:schemaRef ds:uri="http://purl.org/dc/elements/1.1/"/>
    <ds:schemaRef ds:uri="ce066757-b36e-4220-bbe1-c4dec004f21e"/>
    <ds:schemaRef ds:uri="http://www.w3.org/XML/1998/namespace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4a37b02-fe0a-4248-8f28-e3689361da8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F2C2F2D-2DCC-4634-AAE1-086D79D133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482CA9-672D-43E6-8296-710ED7CBF9DC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49E0B122-F74A-4A14-A893-5FB5EE36CA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066757-b36e-4220-bbe1-c4dec004f21e"/>
    <ds:schemaRef ds:uri="94a37b02-fe0a-4248-8f28-e3689361da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</TotalTime>
  <Words>860</Words>
  <Application>Microsoft Office PowerPoint</Application>
  <PresentationFormat>Platekrāna</PresentationFormat>
  <Paragraphs>143</Paragraphs>
  <Slides>13</Slides>
  <Notes>12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13</vt:i4>
      </vt:variant>
    </vt:vector>
  </HeadingPairs>
  <TitlesOfParts>
    <vt:vector size="20" baseType="lpstr">
      <vt:lpstr>Century Gothic</vt:lpstr>
      <vt:lpstr>Calibri Light</vt:lpstr>
      <vt:lpstr>Wingdings</vt:lpstr>
      <vt:lpstr>Noto Sans Symbols</vt:lpstr>
      <vt:lpstr>Arial</vt:lpstr>
      <vt:lpstr>Calibri</vt:lpstr>
      <vt:lpstr>Retrospect</vt:lpstr>
      <vt:lpstr>Pētījuma nosaukums </vt:lpstr>
      <vt:lpstr>Informācija par pētījuma īstenotāju/iem</vt:lpstr>
      <vt:lpstr>Projekta kopsavilkums</vt:lpstr>
      <vt:lpstr>Projekta budžets</vt:lpstr>
      <vt:lpstr>Pētījuma apraksts (2-4 slaidi)</vt:lpstr>
      <vt:lpstr>Pētījuma rezultāts un tā komercializācijas potenciāls (1-3 slaidi)</vt:lpstr>
      <vt:lpstr>Plānotās rūpnieciskā pētījuma izmaksas</vt:lpstr>
      <vt:lpstr>Plānotās eksperimentālās izstrādes izmaksas</vt:lpstr>
      <vt:lpstr>Projekta īstenotāja saimnieciskās darbības dati</vt:lpstr>
      <vt:lpstr>Projekta ieguldījums KC</vt:lpstr>
      <vt:lpstr>Principa "nenodarīt būtisku kaitējumu" ievērošana</vt:lpstr>
      <vt:lpstr>Pastāvošais interešu konflikts ar PPVK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Pētījuma nosaukums</dc:title>
  <dc:creator>Ksenija Ošmjana</dc:creator>
  <cp:lastModifiedBy>Anita Teriņa</cp:lastModifiedBy>
  <cp:revision>79</cp:revision>
  <dcterms:created xsi:type="dcterms:W3CDTF">2016-03-15T08:11:54Z</dcterms:created>
  <dcterms:modified xsi:type="dcterms:W3CDTF">2025-10-20T11:32:41Z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0x01010063110DC1D584FC4297D34CF958BAAAA100D4B7FDD6516EB64FA8F77826B0FE8F30</vt:lpwstr>
  </property>
  <property fmtid="{D5CDD505-2E9C-101B-9397-08002B2CF9AE}" pid="3" name="_dlc_DocIdItemGuid">
    <vt:lpwstr>4fd04004-29e3-4b58-a9aa-a3454454ae95</vt:lpwstr>
  </property>
  <property fmtid="{D5CDD505-2E9C-101B-9397-08002B2CF9AE}" pid="4" name="TaxCatchAll">
    <vt:lpwstr/>
  </property>
  <property fmtid="{D5CDD505-2E9C-101B-9397-08002B2CF9AE}" pid="5" name="lcf76f155ced4ddcb4097134ff3c332f">
    <vt:lpwstr/>
  </property>
  <property fmtid="{D5CDD505-2E9C-101B-9397-08002B2CF9AE}" pid="6" name="Kategorija">
    <vt:lpwstr/>
  </property>
</Properties>
</file>